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39" r:id="rId2"/>
    <p:sldId id="340" r:id="rId3"/>
    <p:sldId id="341" r:id="rId4"/>
    <p:sldId id="342" r:id="rId5"/>
    <p:sldId id="343" r:id="rId6"/>
    <p:sldId id="344" r:id="rId7"/>
    <p:sldId id="299" r:id="rId8"/>
    <p:sldId id="268" r:id="rId9"/>
    <p:sldId id="302" r:id="rId10"/>
    <p:sldId id="301" r:id="rId11"/>
    <p:sldId id="300" r:id="rId12"/>
    <p:sldId id="266" r:id="rId13"/>
    <p:sldId id="345" r:id="rId14"/>
    <p:sldId id="267" r:id="rId15"/>
    <p:sldId id="276" r:id="rId16"/>
    <p:sldId id="290" r:id="rId17"/>
    <p:sldId id="346" r:id="rId18"/>
    <p:sldId id="347" r:id="rId19"/>
    <p:sldId id="303" r:id="rId20"/>
    <p:sldId id="348" r:id="rId21"/>
    <p:sldId id="281" r:id="rId22"/>
    <p:sldId id="306" r:id="rId23"/>
    <p:sldId id="286" r:id="rId24"/>
    <p:sldId id="287" r:id="rId25"/>
    <p:sldId id="312" r:id="rId26"/>
    <p:sldId id="316" r:id="rId27"/>
    <p:sldId id="314" r:id="rId28"/>
    <p:sldId id="320" r:id="rId29"/>
    <p:sldId id="334" r:id="rId30"/>
    <p:sldId id="285" r:id="rId31"/>
    <p:sldId id="272" r:id="rId32"/>
    <p:sldId id="335" r:id="rId33"/>
    <p:sldId id="304" r:id="rId34"/>
    <p:sldId id="270" r:id="rId35"/>
    <p:sldId id="271" r:id="rId36"/>
    <p:sldId id="322" r:id="rId37"/>
    <p:sldId id="280" r:id="rId38"/>
    <p:sldId id="324" r:id="rId39"/>
    <p:sldId id="283" r:id="rId40"/>
    <p:sldId id="336" r:id="rId41"/>
    <p:sldId id="337" r:id="rId42"/>
    <p:sldId id="326" r:id="rId43"/>
    <p:sldId id="351" r:id="rId44"/>
    <p:sldId id="284" r:id="rId45"/>
    <p:sldId id="327" r:id="rId46"/>
    <p:sldId id="331" r:id="rId47"/>
    <p:sldId id="264" r:id="rId48"/>
    <p:sldId id="349" r:id="rId49"/>
  </p:sldIdLst>
  <p:sldSz cx="9144000" cy="5715000" type="screen16x1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orient="horz" pos="288">
          <p15:clr>
            <a:srgbClr val="A4A3A4"/>
          </p15:clr>
        </p15:guide>
        <p15:guide id="3" orient="horz" pos="3312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21">
          <p15:clr>
            <a:srgbClr val="A4A3A4"/>
          </p15:clr>
        </p15:guide>
        <p15:guide id="7" pos="52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C6FC"/>
    <a:srgbClr val="FFC700"/>
    <a:srgbClr val="7A7A7A"/>
    <a:srgbClr val="C00000"/>
    <a:srgbClr val="32BFF3"/>
    <a:srgbClr val="F9D09B"/>
    <a:srgbClr val="4E5B99"/>
    <a:srgbClr val="B7B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40" autoAdjust="0"/>
    <p:restoredTop sz="94660"/>
  </p:normalViewPr>
  <p:slideViewPr>
    <p:cSldViewPr showGuides="1">
      <p:cViewPr varScale="1">
        <p:scale>
          <a:sx n="89" d="100"/>
          <a:sy n="89" d="100"/>
        </p:scale>
        <p:origin x="185" y="55"/>
      </p:cViewPr>
      <p:guideLst>
        <p:guide orient="horz" pos="1800"/>
        <p:guide orient="horz" pos="288"/>
        <p:guide orient="horz" pos="3312"/>
        <p:guide orient="horz" pos="855"/>
        <p:guide pos="2880"/>
        <p:guide pos="521"/>
        <p:guide pos="523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wfiles.esrf.fr\groupshare\ISDD\MEG\Public\Brumund\Meetings,%20Presentations\Engineering%20Unit%20Meetings%20(PB)\2024-10-17%20MEG%20Meeting\Power_transpo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Absorbed</a:t>
            </a:r>
            <a:r>
              <a:rPr lang="en-US" baseline="0" dirty="0"/>
              <a:t> Beam Power &amp; Share of Total Power (W)</a:t>
            </a:r>
            <a:endParaRPr lang="en-US" dirty="0"/>
          </a:p>
        </c:rich>
      </c:tx>
      <c:layout>
        <c:manualLayout>
          <c:xMode val="edge"/>
          <c:yMode val="edge"/>
          <c:x val="0.14509307966299481"/>
          <c:y val="1.762651285211028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33879123721313"/>
          <c:y val="0.18074478403217867"/>
          <c:w val="0.52805158941085184"/>
          <c:h val="0.71997057805132625"/>
        </c:manualLayout>
      </c:layout>
      <c:pieChart>
        <c:varyColors val="1"/>
        <c:ser>
          <c:idx val="0"/>
          <c:order val="0"/>
          <c:explosion val="37"/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88D-443D-BC0F-E421466F868D}"/>
              </c:ext>
            </c:extLst>
          </c:dPt>
          <c:dPt>
            <c:idx val="1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88D-443D-BC0F-E421466F868D}"/>
              </c:ext>
            </c:extLst>
          </c:dPt>
          <c:dPt>
            <c:idx val="2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88D-443D-BC0F-E421466F868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88D-443D-BC0F-E421466F868D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88D-443D-BC0F-E421466F868D}"/>
              </c:ext>
            </c:extLst>
          </c:dPt>
          <c:dLbls>
            <c:dLbl>
              <c:idx val="0"/>
              <c:layout>
                <c:manualLayout>
                  <c:x val="1.4261421376654333E-2"/>
                  <c:y val="9.676482705625301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="1" dirty="0"/>
                      <a:t>FE:</a:t>
                    </a:r>
                    <a:r>
                      <a:rPr lang="en-US" dirty="0"/>
                      <a:t> </a:t>
                    </a:r>
                  </a:p>
                  <a:p>
                    <a:pPr>
                      <a:defRPr sz="1100" b="1"/>
                    </a:pPr>
                    <a:fld id="{D791F445-D54F-498D-BC00-B4AA052555AB}" type="CATEGORYNAME">
                      <a:rPr lang="en-US" b="0" smtClean="0"/>
                      <a:pPr>
                        <a:defRPr sz="1100" b="1"/>
                      </a:pPr>
                      <a:t>[CATEGORY NAME]</a:t>
                    </a:fld>
                    <a:r>
                      <a:rPr lang="en-US" baseline="0" dirty="0"/>
                      <a:t>, </a:t>
                    </a:r>
                    <a:fld id="{06D4CD98-FD41-475B-82BE-DACAEE14070A}" type="VALUE">
                      <a:rPr lang="en-US" baseline="0" smtClean="0"/>
                      <a:pPr>
                        <a:defRPr sz="1100" b="1"/>
                      </a:pPr>
                      <a:t>[VALUE]</a:t>
                    </a:fld>
                    <a:r>
                      <a:rPr lang="en-US" baseline="0" dirty="0"/>
                      <a:t> W, </a:t>
                    </a:r>
                    <a:fld id="{8F08D0A0-77C7-4B0B-B7BB-17DCBD10B9BC}" type="PERCENTAGE">
                      <a:rPr lang="en-US" baseline="0"/>
                      <a:pPr>
                        <a:defRPr sz="1100" b="1"/>
                      </a:pPr>
                      <a:t>[PERCENTAGE]</a:t>
                    </a:fld>
                    <a:endParaRPr lang="en-US" baseline="0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512696754380072"/>
                      <c:h val="0.1957699144539495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88D-443D-BC0F-E421466F868D}"/>
                </c:ext>
              </c:extLst>
            </c:dLbl>
            <c:dLbl>
              <c:idx val="1"/>
              <c:layout>
                <c:manualLayout>
                  <c:x val="-3.3122959650205383E-2"/>
                  <c:y val="4.1400369246011197E-2"/>
                </c:manualLayout>
              </c:layout>
              <c:tx>
                <c:rich>
                  <a:bodyPr/>
                  <a:lstStyle/>
                  <a:p>
                    <a:r>
                      <a:rPr lang="en-US" b="1" dirty="0"/>
                      <a:t>FE:</a:t>
                    </a:r>
                  </a:p>
                  <a:p>
                    <a:fld id="{A579E4E1-931A-42C2-86C7-C08DCABA7522}" type="CATEGORYNAME">
                      <a:rPr lang="en-US" b="0" smtClean="0"/>
                      <a:pPr/>
                      <a:t>[CATEGORY NAME]</a:t>
                    </a:fld>
                    <a:r>
                      <a:rPr lang="en-US" baseline="0" dirty="0"/>
                      <a:t>, </a:t>
                    </a:r>
                    <a:fld id="{218ECC03-588A-4F98-BA09-F930D02149C5}" type="VALUE">
                      <a:rPr lang="en-US" baseline="0" smtClean="0"/>
                      <a:pPr/>
                      <a:t>[VALUE]</a:t>
                    </a:fld>
                    <a:r>
                      <a:rPr lang="en-US" baseline="0" dirty="0"/>
                      <a:t> W , </a:t>
                    </a:r>
                    <a:fld id="{7488AC5D-22AB-4F24-BA9F-F8EDC22A01BD}" type="PERCENTAGE">
                      <a:rPr lang="en-US" baseline="0"/>
                      <a:pPr/>
                      <a:t>[PERCENTAGE]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88D-443D-BC0F-E421466F868D}"/>
                </c:ext>
              </c:extLst>
            </c:dLbl>
            <c:dLbl>
              <c:idx val="2"/>
              <c:layout>
                <c:manualLayout>
                  <c:x val="-1.1707101995597019E-2"/>
                  <c:y val="2.686321653871155E-2"/>
                </c:manualLayout>
              </c:layout>
              <c:tx>
                <c:rich>
                  <a:bodyPr/>
                  <a:lstStyle/>
                  <a:p>
                    <a:r>
                      <a:rPr lang="en-US" b="1" dirty="0"/>
                      <a:t>FE:</a:t>
                    </a:r>
                  </a:p>
                  <a:p>
                    <a:fld id="{59C0BF4E-4890-41BB-90F5-024A996096C8}" type="CATEGORYNAME">
                      <a:rPr lang="en-US" b="0" smtClean="0"/>
                      <a:pPr/>
                      <a:t>[CATEGORY NAME]</a:t>
                    </a:fld>
                    <a:r>
                      <a:rPr lang="en-US" baseline="0" dirty="0"/>
                      <a:t>, </a:t>
                    </a:r>
                    <a:fld id="{91E2CFC8-408B-49CE-9B7E-8295CCE5D7F1}" type="VALUE">
                      <a:rPr lang="en-US" baseline="0" smtClean="0"/>
                      <a:pPr/>
                      <a:t>[VALUE]</a:t>
                    </a:fld>
                    <a:r>
                      <a:rPr lang="en-US" baseline="0" dirty="0"/>
                      <a:t> W, </a:t>
                    </a:r>
                    <a:fld id="{CDCBD41B-C35E-4D65-9586-0294997B7337}" type="PERCENTAGE">
                      <a:rPr lang="en-US" baseline="0"/>
                      <a:pPr/>
                      <a:t>[PERCENTAGE]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388D-443D-BC0F-E421466F868D}"/>
                </c:ext>
              </c:extLst>
            </c:dLbl>
            <c:dLbl>
              <c:idx val="3"/>
              <c:layout>
                <c:manualLayout>
                  <c:x val="-9.3778804189552187E-2"/>
                  <c:y val="-1.3884105469762618E-2"/>
                </c:manualLayout>
              </c:layout>
              <c:tx>
                <c:rich>
                  <a:bodyPr/>
                  <a:lstStyle/>
                  <a:p>
                    <a:fld id="{079681FB-78C9-4B17-AF40-23260514F2CD}" type="CATEGORYNAME">
                      <a:rPr lang="en-US"/>
                      <a:pPr/>
                      <a:t>[CATEGORY NAME]</a:t>
                    </a:fld>
                    <a:r>
                      <a:rPr lang="en-US" baseline="0" dirty="0"/>
                      <a:t>, </a:t>
                    </a:r>
                    <a:fld id="{AD392BA2-5F7D-42E9-B1D4-B3C251748D42}" type="VALUE">
                      <a:rPr lang="en-US" baseline="0" smtClean="0"/>
                      <a:pPr/>
                      <a:t>[VALUE]</a:t>
                    </a:fld>
                    <a:r>
                      <a:rPr lang="en-US" baseline="0" dirty="0"/>
                      <a:t> W, </a:t>
                    </a:r>
                    <a:fld id="{EAD630C2-96EA-4A0E-B092-528AC65B576F}" type="PERCENTAGE">
                      <a:rPr lang="en-US" baseline="0"/>
                      <a:pPr/>
                      <a:t>[PERCENTAGE]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388D-443D-BC0F-E421466F868D}"/>
                </c:ext>
              </c:extLst>
            </c:dLbl>
            <c:dLbl>
              <c:idx val="4"/>
              <c:layout>
                <c:manualLayout>
                  <c:x val="-4.2960521407692884E-3"/>
                  <c:y val="-7.3131602351358968E-3"/>
                </c:manualLayout>
              </c:layout>
              <c:tx>
                <c:rich>
                  <a:bodyPr/>
                  <a:lstStyle/>
                  <a:p>
                    <a:fld id="{9F4E0B35-77AD-4527-A0F8-7C233B0709E9}" type="CATEGORYNAME">
                      <a:rPr lang="en-US"/>
                      <a:pPr/>
                      <a:t>[CATEGORY NAME]</a:t>
                    </a:fld>
                    <a:r>
                      <a:rPr lang="en-US" baseline="0" dirty="0"/>
                      <a:t>, </a:t>
                    </a:r>
                    <a:fld id="{032E68D2-56AF-4921-B9A1-FDBF76496DC1}" type="VALUE">
                      <a:rPr lang="en-US" baseline="0" smtClean="0"/>
                      <a:pPr/>
                      <a:t>[VALUE]</a:t>
                    </a:fld>
                    <a:r>
                      <a:rPr lang="en-US" baseline="0" dirty="0"/>
                      <a:t> W, </a:t>
                    </a:r>
                    <a:fld id="{217348DA-2F83-4E43-AA8F-BA32CB787501}" type="PERCENTAGE">
                      <a:rPr lang="en-US" baseline="0"/>
                      <a:pPr/>
                      <a:t>[PERCENTAGE]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388D-443D-BC0F-E421466F86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Sheet1!$B$6:$B$10</c:f>
              <c:strCache>
                <c:ptCount val="5"/>
                <c:pt idx="0">
                  <c:v>1st Horizontal Slit</c:v>
                </c:pt>
                <c:pt idx="1">
                  <c:v>Vertical Slit</c:v>
                </c:pt>
                <c:pt idx="2">
                  <c:v>Combined Slit</c:v>
                </c:pt>
                <c:pt idx="3">
                  <c:v>Multilayer</c:v>
                </c:pt>
                <c:pt idx="4">
                  <c:v>Mono</c:v>
                </c:pt>
              </c:strCache>
            </c:strRef>
          </c:cat>
          <c:val>
            <c:numRef>
              <c:f>Sheet1!$E$6:$E$10</c:f>
              <c:numCache>
                <c:formatCode>General</c:formatCode>
                <c:ptCount val="5"/>
                <c:pt idx="0">
                  <c:v>12000</c:v>
                </c:pt>
                <c:pt idx="1">
                  <c:v>920</c:v>
                </c:pt>
                <c:pt idx="2">
                  <c:v>5320</c:v>
                </c:pt>
                <c:pt idx="3">
                  <c:v>1710</c:v>
                </c:pt>
                <c:pt idx="4">
                  <c:v>149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88D-443D-BC0F-E421466F868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5C4737-4C95-4824-B09B-0AF4B6B3485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863BD09-664E-4BE2-92FF-F3D3B5154449}">
      <dgm:prSet phldrT="[Text]"/>
      <dgm:spPr/>
      <dgm:t>
        <a:bodyPr/>
        <a:lstStyle/>
        <a:p>
          <a:r>
            <a:rPr lang="en-US" dirty="0"/>
            <a:t>1.</a:t>
          </a:r>
        </a:p>
        <a:p>
          <a:r>
            <a:rPr lang="en-US" dirty="0"/>
            <a:t>Introduction</a:t>
          </a:r>
        </a:p>
      </dgm:t>
    </dgm:pt>
    <dgm:pt modelId="{78109F8F-B796-49F0-BD91-332F2B265ABF}" type="parTrans" cxnId="{7C65EEC7-12C2-4958-9765-A1DD0CFE93C4}">
      <dgm:prSet/>
      <dgm:spPr/>
      <dgm:t>
        <a:bodyPr/>
        <a:lstStyle/>
        <a:p>
          <a:endParaRPr lang="en-US"/>
        </a:p>
      </dgm:t>
    </dgm:pt>
    <dgm:pt modelId="{85E2C08C-A73F-47A3-B68E-858A24805F8C}" type="sibTrans" cxnId="{7C65EEC7-12C2-4958-9765-A1DD0CFE93C4}">
      <dgm:prSet/>
      <dgm:spPr/>
      <dgm:t>
        <a:bodyPr/>
        <a:lstStyle/>
        <a:p>
          <a:endParaRPr lang="en-US"/>
        </a:p>
      </dgm:t>
    </dgm:pt>
    <dgm:pt modelId="{B6F711C1-C078-4CCC-9048-C022D76D2EE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2.</a:t>
          </a:r>
        </a:p>
        <a:p>
          <a:r>
            <a:rPr lang="en-US" dirty="0"/>
            <a:t>Source emission</a:t>
          </a:r>
        </a:p>
      </dgm:t>
    </dgm:pt>
    <dgm:pt modelId="{C3F3C0D9-6B7C-4007-A0D6-0B50DC3483F0}" type="parTrans" cxnId="{8106E781-B1DB-4C61-856C-5B4EF88F43CC}">
      <dgm:prSet/>
      <dgm:spPr/>
      <dgm:t>
        <a:bodyPr/>
        <a:lstStyle/>
        <a:p>
          <a:endParaRPr lang="en-US"/>
        </a:p>
      </dgm:t>
    </dgm:pt>
    <dgm:pt modelId="{42D1E20F-0009-4EF3-85BC-7544C6CA1E2A}" type="sibTrans" cxnId="{8106E781-B1DB-4C61-856C-5B4EF88F43CC}">
      <dgm:prSet/>
      <dgm:spPr/>
      <dgm:t>
        <a:bodyPr/>
        <a:lstStyle/>
        <a:p>
          <a:endParaRPr lang="en-US"/>
        </a:p>
      </dgm:t>
    </dgm:pt>
    <dgm:pt modelId="{B17EFE7A-D2EF-49A0-BC25-0A43790ECB8A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3.</a:t>
          </a:r>
        </a:p>
        <a:p>
          <a:r>
            <a:rPr lang="en-US" dirty="0"/>
            <a:t>Materials &amp; Physics</a:t>
          </a:r>
        </a:p>
      </dgm:t>
    </dgm:pt>
    <dgm:pt modelId="{3C45C894-24EB-4B69-B266-92813B62B190}" type="parTrans" cxnId="{44B2575B-0C5D-4814-8EBA-1CFE1CF8C4D4}">
      <dgm:prSet/>
      <dgm:spPr/>
      <dgm:t>
        <a:bodyPr/>
        <a:lstStyle/>
        <a:p>
          <a:endParaRPr lang="en-US"/>
        </a:p>
      </dgm:t>
    </dgm:pt>
    <dgm:pt modelId="{A3375DDB-DFEC-4929-83DE-34A2C295B261}" type="sibTrans" cxnId="{44B2575B-0C5D-4814-8EBA-1CFE1CF8C4D4}">
      <dgm:prSet/>
      <dgm:spPr/>
      <dgm:t>
        <a:bodyPr/>
        <a:lstStyle/>
        <a:p>
          <a:endParaRPr lang="en-US"/>
        </a:p>
      </dgm:t>
    </dgm:pt>
    <dgm:pt modelId="{4C44EBC3-B065-40D6-8AEA-DBEC0B157032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4.</a:t>
          </a:r>
        </a:p>
        <a:p>
          <a:r>
            <a:rPr lang="en-US" dirty="0"/>
            <a:t>Heat Load Components</a:t>
          </a:r>
        </a:p>
      </dgm:t>
    </dgm:pt>
    <dgm:pt modelId="{40AF69BD-74CD-423B-A980-E345FB0AA130}" type="parTrans" cxnId="{551B46B3-2558-449D-8F40-0790C23032FF}">
      <dgm:prSet/>
      <dgm:spPr/>
      <dgm:t>
        <a:bodyPr/>
        <a:lstStyle/>
        <a:p>
          <a:endParaRPr lang="en-US"/>
        </a:p>
      </dgm:t>
    </dgm:pt>
    <dgm:pt modelId="{097E3577-653E-46BD-BE99-BFFC6D126344}" type="sibTrans" cxnId="{551B46B3-2558-449D-8F40-0790C23032FF}">
      <dgm:prSet/>
      <dgm:spPr/>
      <dgm:t>
        <a:bodyPr/>
        <a:lstStyle/>
        <a:p>
          <a:endParaRPr lang="en-US"/>
        </a:p>
      </dgm:t>
    </dgm:pt>
    <dgm:pt modelId="{6BC32449-BB28-4BC7-A7C2-48351CF8EA99}" type="pres">
      <dgm:prSet presAssocID="{8E5C4737-4C95-4824-B09B-0AF4B6B3485E}" presName="Name0" presStyleCnt="0">
        <dgm:presLayoutVars>
          <dgm:dir/>
          <dgm:resizeHandles val="exact"/>
        </dgm:presLayoutVars>
      </dgm:prSet>
      <dgm:spPr/>
    </dgm:pt>
    <dgm:pt modelId="{5C7169DF-E921-4406-B2B8-BE21A03DC9D9}" type="pres">
      <dgm:prSet presAssocID="{6863BD09-664E-4BE2-92FF-F3D3B5154449}" presName="node" presStyleLbl="node1" presStyleIdx="0" presStyleCnt="4">
        <dgm:presLayoutVars>
          <dgm:bulletEnabled val="1"/>
        </dgm:presLayoutVars>
      </dgm:prSet>
      <dgm:spPr/>
    </dgm:pt>
    <dgm:pt modelId="{0B405602-8B27-4B2F-80E3-87A554E5067D}" type="pres">
      <dgm:prSet presAssocID="{85E2C08C-A73F-47A3-B68E-858A24805F8C}" presName="sibTrans" presStyleLbl="sibTrans2D1" presStyleIdx="0" presStyleCnt="3"/>
      <dgm:spPr/>
    </dgm:pt>
    <dgm:pt modelId="{0115E457-B4EA-49E0-B4AA-432FA90975D2}" type="pres">
      <dgm:prSet presAssocID="{85E2C08C-A73F-47A3-B68E-858A24805F8C}" presName="connectorText" presStyleLbl="sibTrans2D1" presStyleIdx="0" presStyleCnt="3"/>
      <dgm:spPr/>
    </dgm:pt>
    <dgm:pt modelId="{9A835268-927E-467D-92B9-E4F36701A3C2}" type="pres">
      <dgm:prSet presAssocID="{B6F711C1-C078-4CCC-9048-C022D76D2EE3}" presName="node" presStyleLbl="node1" presStyleIdx="1" presStyleCnt="4">
        <dgm:presLayoutVars>
          <dgm:bulletEnabled val="1"/>
        </dgm:presLayoutVars>
      </dgm:prSet>
      <dgm:spPr/>
    </dgm:pt>
    <dgm:pt modelId="{45C7F660-5EF3-4618-87EF-B9E2A67CF3B4}" type="pres">
      <dgm:prSet presAssocID="{42D1E20F-0009-4EF3-85BC-7544C6CA1E2A}" presName="sibTrans" presStyleLbl="sibTrans2D1" presStyleIdx="1" presStyleCnt="3"/>
      <dgm:spPr/>
    </dgm:pt>
    <dgm:pt modelId="{F3959D18-48CC-48D3-980F-C38373A2215B}" type="pres">
      <dgm:prSet presAssocID="{42D1E20F-0009-4EF3-85BC-7544C6CA1E2A}" presName="connectorText" presStyleLbl="sibTrans2D1" presStyleIdx="1" presStyleCnt="3"/>
      <dgm:spPr/>
    </dgm:pt>
    <dgm:pt modelId="{1BC27820-7B27-48E3-AAE5-4768B312FEB6}" type="pres">
      <dgm:prSet presAssocID="{B17EFE7A-D2EF-49A0-BC25-0A43790ECB8A}" presName="node" presStyleLbl="node1" presStyleIdx="2" presStyleCnt="4">
        <dgm:presLayoutVars>
          <dgm:bulletEnabled val="1"/>
        </dgm:presLayoutVars>
      </dgm:prSet>
      <dgm:spPr/>
    </dgm:pt>
    <dgm:pt modelId="{219FA08B-5C80-4C0A-AD9A-D72F1DEE5157}" type="pres">
      <dgm:prSet presAssocID="{A3375DDB-DFEC-4929-83DE-34A2C295B261}" presName="sibTrans" presStyleLbl="sibTrans2D1" presStyleIdx="2" presStyleCnt="3"/>
      <dgm:spPr/>
    </dgm:pt>
    <dgm:pt modelId="{B3A5857D-0D18-407E-80BA-0C78C8AD89A6}" type="pres">
      <dgm:prSet presAssocID="{A3375DDB-DFEC-4929-83DE-34A2C295B261}" presName="connectorText" presStyleLbl="sibTrans2D1" presStyleIdx="2" presStyleCnt="3"/>
      <dgm:spPr/>
    </dgm:pt>
    <dgm:pt modelId="{AFC06851-AC3A-49CF-A444-2DE610D27429}" type="pres">
      <dgm:prSet presAssocID="{4C44EBC3-B065-40D6-8AEA-DBEC0B157032}" presName="node" presStyleLbl="node1" presStyleIdx="3" presStyleCnt="4">
        <dgm:presLayoutVars>
          <dgm:bulletEnabled val="1"/>
        </dgm:presLayoutVars>
      </dgm:prSet>
      <dgm:spPr/>
    </dgm:pt>
  </dgm:ptLst>
  <dgm:cxnLst>
    <dgm:cxn modelId="{154A202A-4DA4-4026-8824-AE82DCF01754}" type="presOf" srcId="{B6F711C1-C078-4CCC-9048-C022D76D2EE3}" destId="{9A835268-927E-467D-92B9-E4F36701A3C2}" srcOrd="0" destOrd="0" presId="urn:microsoft.com/office/officeart/2005/8/layout/process1"/>
    <dgm:cxn modelId="{44B2575B-0C5D-4814-8EBA-1CFE1CF8C4D4}" srcId="{8E5C4737-4C95-4824-B09B-0AF4B6B3485E}" destId="{B17EFE7A-D2EF-49A0-BC25-0A43790ECB8A}" srcOrd="2" destOrd="0" parTransId="{3C45C894-24EB-4B69-B266-92813B62B190}" sibTransId="{A3375DDB-DFEC-4929-83DE-34A2C295B261}"/>
    <dgm:cxn modelId="{4639345C-BC84-4D5C-8A69-344F76034377}" type="presOf" srcId="{A3375DDB-DFEC-4929-83DE-34A2C295B261}" destId="{219FA08B-5C80-4C0A-AD9A-D72F1DEE5157}" srcOrd="0" destOrd="0" presId="urn:microsoft.com/office/officeart/2005/8/layout/process1"/>
    <dgm:cxn modelId="{B193316F-6312-43E6-931B-A9D8DF43B835}" type="presOf" srcId="{42D1E20F-0009-4EF3-85BC-7544C6CA1E2A}" destId="{45C7F660-5EF3-4618-87EF-B9E2A67CF3B4}" srcOrd="0" destOrd="0" presId="urn:microsoft.com/office/officeart/2005/8/layout/process1"/>
    <dgm:cxn modelId="{C8F8B871-733B-4257-A056-95C90DCC43E1}" type="presOf" srcId="{8E5C4737-4C95-4824-B09B-0AF4B6B3485E}" destId="{6BC32449-BB28-4BC7-A7C2-48351CF8EA99}" srcOrd="0" destOrd="0" presId="urn:microsoft.com/office/officeart/2005/8/layout/process1"/>
    <dgm:cxn modelId="{8E07DF71-963F-4985-8B7A-FE3179236228}" type="presOf" srcId="{85E2C08C-A73F-47A3-B68E-858A24805F8C}" destId="{0B405602-8B27-4B2F-80E3-87A554E5067D}" srcOrd="0" destOrd="0" presId="urn:microsoft.com/office/officeart/2005/8/layout/process1"/>
    <dgm:cxn modelId="{91D0D576-EB69-421B-A1F3-6AF5D8E61C84}" type="presOf" srcId="{6863BD09-664E-4BE2-92FF-F3D3B5154449}" destId="{5C7169DF-E921-4406-B2B8-BE21A03DC9D9}" srcOrd="0" destOrd="0" presId="urn:microsoft.com/office/officeart/2005/8/layout/process1"/>
    <dgm:cxn modelId="{8106E781-B1DB-4C61-856C-5B4EF88F43CC}" srcId="{8E5C4737-4C95-4824-B09B-0AF4B6B3485E}" destId="{B6F711C1-C078-4CCC-9048-C022D76D2EE3}" srcOrd="1" destOrd="0" parTransId="{C3F3C0D9-6B7C-4007-A0D6-0B50DC3483F0}" sibTransId="{42D1E20F-0009-4EF3-85BC-7544C6CA1E2A}"/>
    <dgm:cxn modelId="{898B2A96-E471-4909-9396-2C3140ABEB4E}" type="presOf" srcId="{A3375DDB-DFEC-4929-83DE-34A2C295B261}" destId="{B3A5857D-0D18-407E-80BA-0C78C8AD89A6}" srcOrd="1" destOrd="0" presId="urn:microsoft.com/office/officeart/2005/8/layout/process1"/>
    <dgm:cxn modelId="{1187379C-2EFD-4EE6-8FF7-325157233529}" type="presOf" srcId="{B17EFE7A-D2EF-49A0-BC25-0A43790ECB8A}" destId="{1BC27820-7B27-48E3-AAE5-4768B312FEB6}" srcOrd="0" destOrd="0" presId="urn:microsoft.com/office/officeart/2005/8/layout/process1"/>
    <dgm:cxn modelId="{A109F7A9-848C-43C1-BAA8-9A0CDF097A52}" type="presOf" srcId="{42D1E20F-0009-4EF3-85BC-7544C6CA1E2A}" destId="{F3959D18-48CC-48D3-980F-C38373A2215B}" srcOrd="1" destOrd="0" presId="urn:microsoft.com/office/officeart/2005/8/layout/process1"/>
    <dgm:cxn modelId="{A84279B2-6561-48F2-BD77-5B39CC1F5701}" type="presOf" srcId="{4C44EBC3-B065-40D6-8AEA-DBEC0B157032}" destId="{AFC06851-AC3A-49CF-A444-2DE610D27429}" srcOrd="0" destOrd="0" presId="urn:microsoft.com/office/officeart/2005/8/layout/process1"/>
    <dgm:cxn modelId="{551B46B3-2558-449D-8F40-0790C23032FF}" srcId="{8E5C4737-4C95-4824-B09B-0AF4B6B3485E}" destId="{4C44EBC3-B065-40D6-8AEA-DBEC0B157032}" srcOrd="3" destOrd="0" parTransId="{40AF69BD-74CD-423B-A980-E345FB0AA130}" sibTransId="{097E3577-653E-46BD-BE99-BFFC6D126344}"/>
    <dgm:cxn modelId="{7C65EEC7-12C2-4958-9765-A1DD0CFE93C4}" srcId="{8E5C4737-4C95-4824-B09B-0AF4B6B3485E}" destId="{6863BD09-664E-4BE2-92FF-F3D3B5154449}" srcOrd="0" destOrd="0" parTransId="{78109F8F-B796-49F0-BD91-332F2B265ABF}" sibTransId="{85E2C08C-A73F-47A3-B68E-858A24805F8C}"/>
    <dgm:cxn modelId="{8720E5E3-5001-4F98-B011-7A7AD5AC49CF}" type="presOf" srcId="{85E2C08C-A73F-47A3-B68E-858A24805F8C}" destId="{0115E457-B4EA-49E0-B4AA-432FA90975D2}" srcOrd="1" destOrd="0" presId="urn:microsoft.com/office/officeart/2005/8/layout/process1"/>
    <dgm:cxn modelId="{E6BC714B-3AC6-4F28-88F7-4A9546963328}" type="presParOf" srcId="{6BC32449-BB28-4BC7-A7C2-48351CF8EA99}" destId="{5C7169DF-E921-4406-B2B8-BE21A03DC9D9}" srcOrd="0" destOrd="0" presId="urn:microsoft.com/office/officeart/2005/8/layout/process1"/>
    <dgm:cxn modelId="{3476EBE5-E629-484D-A074-84ADF4875299}" type="presParOf" srcId="{6BC32449-BB28-4BC7-A7C2-48351CF8EA99}" destId="{0B405602-8B27-4B2F-80E3-87A554E5067D}" srcOrd="1" destOrd="0" presId="urn:microsoft.com/office/officeart/2005/8/layout/process1"/>
    <dgm:cxn modelId="{FB38B31A-3B96-4B41-9431-F5AA28511593}" type="presParOf" srcId="{0B405602-8B27-4B2F-80E3-87A554E5067D}" destId="{0115E457-B4EA-49E0-B4AA-432FA90975D2}" srcOrd="0" destOrd="0" presId="urn:microsoft.com/office/officeart/2005/8/layout/process1"/>
    <dgm:cxn modelId="{2030ACD1-E29F-4201-81F9-1F0285FEC473}" type="presParOf" srcId="{6BC32449-BB28-4BC7-A7C2-48351CF8EA99}" destId="{9A835268-927E-467D-92B9-E4F36701A3C2}" srcOrd="2" destOrd="0" presId="urn:microsoft.com/office/officeart/2005/8/layout/process1"/>
    <dgm:cxn modelId="{419D7953-6073-4AB8-9363-3CE36CB6C4ED}" type="presParOf" srcId="{6BC32449-BB28-4BC7-A7C2-48351CF8EA99}" destId="{45C7F660-5EF3-4618-87EF-B9E2A67CF3B4}" srcOrd="3" destOrd="0" presId="urn:microsoft.com/office/officeart/2005/8/layout/process1"/>
    <dgm:cxn modelId="{F042100A-8C5B-49F9-9134-547241E81CC6}" type="presParOf" srcId="{45C7F660-5EF3-4618-87EF-B9E2A67CF3B4}" destId="{F3959D18-48CC-48D3-980F-C38373A2215B}" srcOrd="0" destOrd="0" presId="urn:microsoft.com/office/officeart/2005/8/layout/process1"/>
    <dgm:cxn modelId="{BA6D806D-4450-4A63-8BCA-324AE0991268}" type="presParOf" srcId="{6BC32449-BB28-4BC7-A7C2-48351CF8EA99}" destId="{1BC27820-7B27-48E3-AAE5-4768B312FEB6}" srcOrd="4" destOrd="0" presId="urn:microsoft.com/office/officeart/2005/8/layout/process1"/>
    <dgm:cxn modelId="{C762C7DD-2703-4959-B360-F7942E7D88D1}" type="presParOf" srcId="{6BC32449-BB28-4BC7-A7C2-48351CF8EA99}" destId="{219FA08B-5C80-4C0A-AD9A-D72F1DEE5157}" srcOrd="5" destOrd="0" presId="urn:microsoft.com/office/officeart/2005/8/layout/process1"/>
    <dgm:cxn modelId="{B4E0F7E6-C43C-49EB-A8B4-04F27D2BCE9C}" type="presParOf" srcId="{219FA08B-5C80-4C0A-AD9A-D72F1DEE5157}" destId="{B3A5857D-0D18-407E-80BA-0C78C8AD89A6}" srcOrd="0" destOrd="0" presId="urn:microsoft.com/office/officeart/2005/8/layout/process1"/>
    <dgm:cxn modelId="{98EAA7A5-4BD0-4F5F-A8A0-C61310C85E1C}" type="presParOf" srcId="{6BC32449-BB28-4BC7-A7C2-48351CF8EA99}" destId="{AFC06851-AC3A-49CF-A444-2DE610D2742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7169DF-E921-4406-B2B8-BE21A03DC9D9}">
      <dsp:nvSpPr>
        <dsp:cNvPr id="0" name=""/>
        <dsp:cNvSpPr/>
      </dsp:nvSpPr>
      <dsp:spPr>
        <a:xfrm>
          <a:off x="3544" y="463652"/>
          <a:ext cx="1549578" cy="10169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Introduction</a:t>
          </a:r>
        </a:p>
      </dsp:txBody>
      <dsp:txXfrm>
        <a:off x="33328" y="493436"/>
        <a:ext cx="1490010" cy="957342"/>
      </dsp:txXfrm>
    </dsp:sp>
    <dsp:sp modelId="{0B405602-8B27-4B2F-80E3-87A554E5067D}">
      <dsp:nvSpPr>
        <dsp:cNvPr id="0" name=""/>
        <dsp:cNvSpPr/>
      </dsp:nvSpPr>
      <dsp:spPr>
        <a:xfrm>
          <a:off x="1708080" y="779960"/>
          <a:ext cx="328510" cy="3842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08080" y="856819"/>
        <a:ext cx="229957" cy="230577"/>
      </dsp:txXfrm>
    </dsp:sp>
    <dsp:sp modelId="{9A835268-927E-467D-92B9-E4F36701A3C2}">
      <dsp:nvSpPr>
        <dsp:cNvPr id="0" name=""/>
        <dsp:cNvSpPr/>
      </dsp:nvSpPr>
      <dsp:spPr>
        <a:xfrm>
          <a:off x="2172953" y="463652"/>
          <a:ext cx="1549578" cy="1016910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Source emission</a:t>
          </a:r>
        </a:p>
      </dsp:txBody>
      <dsp:txXfrm>
        <a:off x="2202737" y="493436"/>
        <a:ext cx="1490010" cy="957342"/>
      </dsp:txXfrm>
    </dsp:sp>
    <dsp:sp modelId="{45C7F660-5EF3-4618-87EF-B9E2A67CF3B4}">
      <dsp:nvSpPr>
        <dsp:cNvPr id="0" name=""/>
        <dsp:cNvSpPr/>
      </dsp:nvSpPr>
      <dsp:spPr>
        <a:xfrm>
          <a:off x="3877490" y="779960"/>
          <a:ext cx="328510" cy="3842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877490" y="856819"/>
        <a:ext cx="229957" cy="230577"/>
      </dsp:txXfrm>
    </dsp:sp>
    <dsp:sp modelId="{1BC27820-7B27-48E3-AAE5-4768B312FEB6}">
      <dsp:nvSpPr>
        <dsp:cNvPr id="0" name=""/>
        <dsp:cNvSpPr/>
      </dsp:nvSpPr>
      <dsp:spPr>
        <a:xfrm>
          <a:off x="4342363" y="463652"/>
          <a:ext cx="1549578" cy="1016910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Materials &amp; Physics</a:t>
          </a:r>
        </a:p>
      </dsp:txBody>
      <dsp:txXfrm>
        <a:off x="4372147" y="493436"/>
        <a:ext cx="1490010" cy="957342"/>
      </dsp:txXfrm>
    </dsp:sp>
    <dsp:sp modelId="{219FA08B-5C80-4C0A-AD9A-D72F1DEE5157}">
      <dsp:nvSpPr>
        <dsp:cNvPr id="0" name=""/>
        <dsp:cNvSpPr/>
      </dsp:nvSpPr>
      <dsp:spPr>
        <a:xfrm>
          <a:off x="6046899" y="779960"/>
          <a:ext cx="328510" cy="3842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046899" y="856819"/>
        <a:ext cx="229957" cy="230577"/>
      </dsp:txXfrm>
    </dsp:sp>
    <dsp:sp modelId="{AFC06851-AC3A-49CF-A444-2DE610D27429}">
      <dsp:nvSpPr>
        <dsp:cNvPr id="0" name=""/>
        <dsp:cNvSpPr/>
      </dsp:nvSpPr>
      <dsp:spPr>
        <a:xfrm>
          <a:off x="6511773" y="463652"/>
          <a:ext cx="1549578" cy="1016910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4.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Heat Load Components</a:t>
          </a:r>
        </a:p>
      </dsp:txBody>
      <dsp:txXfrm>
        <a:off x="6541557" y="493436"/>
        <a:ext cx="1490010" cy="9573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75DA8-DFFD-46E9-83E6-97EADDD172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DA3C25-E360-406C-B361-5AF28C259A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F5FF0-CEE4-40DC-ADF4-36AAB7782A22}" type="datetimeFigureOut">
              <a:rPr lang="en-US" smtClean="0"/>
              <a:t>16/05/2025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1DC075-ABC8-4699-AC63-5826F863F9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CFFD99-D9AC-4D48-8996-FC9123D036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4C118-3958-42DE-A3C9-D09AB165C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14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0E798-53FF-4C51-A981-953463752515}" type="datetimeFigureOut">
              <a:rPr lang="fr-FR" smtClean="0"/>
              <a:pPr/>
              <a:t>16/05/2025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6CD8F-B7ED-4A05-9FB1-A01CC0EF02CC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2927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 bwMode="gray">
          <a:xfrm>
            <a:off x="827089" y="1"/>
            <a:ext cx="7489825" cy="457729"/>
          </a:xfrm>
          <a:noFill/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27088" y="457729"/>
            <a:ext cx="7489825" cy="479558"/>
          </a:xfrm>
        </p:spPr>
        <p:txBody>
          <a:bodyPr/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ISDD Friday Lecture 21/3/2025 | Power transport ... | M. Sanchez del Rio &amp; P. Brumund</a:t>
            </a:r>
            <a:endParaRPr lang="en-US" noProof="0" dirty="0"/>
          </a:p>
        </p:txBody>
      </p:sp>
      <p:pic>
        <p:nvPicPr>
          <p:cNvPr id="9" name="Image 8" descr="logo_couv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2000" y="1417500"/>
            <a:ext cx="7200000" cy="288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26000"/>
            <a:ext cx="8236800" cy="49680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915000"/>
            <a:ext cx="5612400" cy="2970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300"/>
              </a:spcAft>
              <a:buFont typeface="Arial" pitchFamily="34" charset="0"/>
              <a:buNone/>
              <a:defRPr sz="2800">
                <a:solidFill>
                  <a:schemeClr val="bg1"/>
                </a:solidFill>
              </a:defRPr>
            </a:lvl1pPr>
            <a:lvl2pPr marL="0" indent="0">
              <a:spcBef>
                <a:spcPts val="400"/>
              </a:spcBef>
              <a:spcAft>
                <a:spcPts val="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25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80000"/>
              <a:buNone/>
              <a:defRPr sz="1750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50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915000"/>
            <a:ext cx="2574000" cy="2970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27200" y="805272"/>
            <a:ext cx="8236800" cy="4331980"/>
          </a:xfrm>
        </p:spPr>
        <p:txBody>
          <a:bodyPr/>
          <a:lstStyle>
            <a:lvl1pPr marL="180975" indent="-180975">
              <a:buFont typeface="Arial" panose="020B0604020202020204" pitchFamily="34" charset="0"/>
              <a:buChar char="•"/>
              <a:defRPr/>
            </a:lvl1pPr>
            <a:lvl2pPr marL="355600" indent="-180975">
              <a:buFont typeface="Arial" panose="020B0604020202020204" pitchFamily="34" charset="0"/>
              <a:buChar char="•"/>
              <a:tabLst>
                <a:tab pos="355600" algn="l"/>
              </a:tabLst>
              <a:defRPr/>
            </a:lvl2pPr>
            <a:lvl3pPr marL="449263" indent="-180975">
              <a:buFont typeface="Arial" panose="020B0604020202020204" pitchFamily="34" charset="0"/>
              <a:buChar char="•"/>
              <a:defRPr/>
            </a:lvl3pPr>
            <a:lvl4pPr marL="536575" indent="-174625">
              <a:spcBef>
                <a:spcPts val="0"/>
              </a:spcBef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for importing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logo_texte.jp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7168056" y="5067000"/>
            <a:ext cx="1975944" cy="648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27200" y="126000"/>
            <a:ext cx="8236800" cy="496800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0" rIns="72000" bIns="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27200" y="805272"/>
            <a:ext cx="8236800" cy="43319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5587803"/>
            <a:ext cx="611560" cy="12719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26/07/2013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630001" y="5402791"/>
            <a:ext cx="6120000" cy="17707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ISDD Friday Lecture 21/3/2025 | Power transport ... | M. Sanchez del Rio &amp; P. Brumund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98001" y="5402865"/>
            <a:ext cx="413559" cy="177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80000" y="126000"/>
            <a:ext cx="496800" cy="496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1600" b="1" kern="1200" cap="none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b="1" kern="1200">
          <a:solidFill>
            <a:schemeClr val="accent6"/>
          </a:solidFill>
          <a:latin typeface="+mn-lt"/>
          <a:ea typeface="+mn-ea"/>
          <a:cs typeface="+mn-cs"/>
        </a:defRPr>
      </a:lvl1pPr>
      <a:lvl2pPr marL="357188" indent="-176213" algn="l" defTabSz="914400" rtl="0" eaLnBrk="1" latinLnBrk="0" hangingPunct="1">
        <a:spcBef>
          <a:spcPts val="0"/>
        </a:spcBef>
        <a:spcAft>
          <a:spcPts val="1500"/>
        </a:spcAft>
        <a:buFont typeface="Arial" panose="020B0604020202020204" pitchFamily="34" charset="0"/>
        <a:buChar char="•"/>
        <a:defRPr sz="17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447675" indent="-176213" algn="l" defTabSz="914400" rtl="0" eaLnBrk="1" latinLnBrk="0" hangingPunct="1">
        <a:lnSpc>
          <a:spcPct val="105000"/>
        </a:lnSpc>
        <a:spcBef>
          <a:spcPts val="0"/>
        </a:spcBef>
        <a:spcAft>
          <a:spcPts val="500"/>
        </a:spcAft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8097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6"/>
        </a:buClr>
        <a:buSzPct val="80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62050" indent="-174625" algn="l" defTabSz="914400" rtl="0" eaLnBrk="1" latinLnBrk="0" hangingPunct="1">
        <a:spcBef>
          <a:spcPts val="0"/>
        </a:spcBef>
        <a:spcAft>
          <a:spcPts val="600"/>
        </a:spcAft>
        <a:buClr>
          <a:schemeClr val="accent6"/>
        </a:buClr>
        <a:buFont typeface="ITCOfficinaSans LT Book" pitchFamily="2" charset="0"/>
        <a:buChar char="&gt;"/>
        <a:defRPr sz="12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0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0.png"/><Relationship Id="rId9" Type="http://schemas.openxmlformats.org/officeDocument/2006/relationships/image" Target="../media/image1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30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rio@esrf.fr" TargetMode="External"/><Relationship Id="rId2" Type="http://schemas.openxmlformats.org/officeDocument/2006/relationships/hyperlink" Target="mailto:brumund@esrf.f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st.gov/pml/x-ray-mass-attenuation-coefficients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72.png"/><Relationship Id="rId7" Type="http://schemas.openxmlformats.org/officeDocument/2006/relationships/image" Target="../media/image54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570.png"/><Relationship Id="rId4" Type="http://schemas.openxmlformats.org/officeDocument/2006/relationships/image" Target="../media/image73.png"/><Relationship Id="rId9" Type="http://schemas.openxmlformats.org/officeDocument/2006/relationships/image" Target="../media/image5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0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80.png"/><Relationship Id="rId4" Type="http://schemas.openxmlformats.org/officeDocument/2006/relationships/image" Target="../media/image6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hyperlink" Target="https://confluence.esrf.fr/x/e-VwBg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microsoft.com/office/2007/relationships/hdphoto" Target="../media/hdphoto3.wdp"/><Relationship Id="rId7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79.png"/><Relationship Id="rId7" Type="http://schemas.openxmlformats.org/officeDocument/2006/relationships/image" Target="../media/image25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10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hyperlink" Target="https://doi.org/10.1107/S160057752100758X" TargetMode="External"/><Relationship Id="rId4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2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7/S1600577520014009" TargetMode="External"/><Relationship Id="rId3" Type="http://schemas.openxmlformats.org/officeDocument/2006/relationships/image" Target="../media/image121.png"/><Relationship Id="rId7" Type="http://schemas.openxmlformats.org/officeDocument/2006/relationships/hyperlink" Target="https://doi.org/10.1107/S0909049513009436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emf"/><Relationship Id="rId5" Type="http://schemas.openxmlformats.org/officeDocument/2006/relationships/image" Target="../media/image6.emf"/><Relationship Id="rId4" Type="http://schemas.openxmlformats.org/officeDocument/2006/relationships/image" Target="../media/image12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30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cap="none" dirty="0"/>
              <a:t>Wiggler (W150 ID17) @ 23.7m</a:t>
            </a:r>
            <a:endParaRPr lang="en-GB" sz="20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A0CBE2-0C10-4ED7-8742-C8B7F3728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00" y="1673083"/>
            <a:ext cx="4085967" cy="34607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F8A8EA-E415-4BA3-A220-8BEC4E488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637" y="1673083"/>
            <a:ext cx="4206803" cy="34607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86DCA1-B900-4EF0-B51A-296D6CA2D6FB}"/>
                  </a:ext>
                </a:extLst>
              </p:cNvPr>
              <p:cNvSpPr txBox="1"/>
              <p:nvPr/>
            </p:nvSpPr>
            <p:spPr>
              <a:xfrm>
                <a:off x="1187624" y="1202145"/>
                <a:ext cx="75194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kW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=0.633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= 0.633 * 6**2 * 1.61**2 * 1.6 * 0.2 = 18.96 kW </a:t>
                </a:r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86DCA1-B900-4EF0-B51A-296D6CA2D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202145"/>
                <a:ext cx="7519431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D1DC99E-8A6C-4E22-A0F0-5690CB7086B4}"/>
              </a:ext>
            </a:extLst>
          </p:cNvPr>
          <p:cNvSpPr/>
          <p:nvPr/>
        </p:nvSpPr>
        <p:spPr>
          <a:xfrm>
            <a:off x="1619672" y="3073524"/>
            <a:ext cx="1074616" cy="5418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CAC02A-7A9C-4CFC-AFEA-A18F65F102B8}"/>
              </a:ext>
            </a:extLst>
          </p:cNvPr>
          <p:cNvSpPr/>
          <p:nvPr/>
        </p:nvSpPr>
        <p:spPr>
          <a:xfrm>
            <a:off x="4905354" y="4233965"/>
            <a:ext cx="1128200" cy="5677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5461F7-0A63-4D70-9544-8B042FA84BB2}"/>
              </a:ext>
            </a:extLst>
          </p:cNvPr>
          <p:cNvCxnSpPr/>
          <p:nvPr/>
        </p:nvCxnSpPr>
        <p:spPr>
          <a:xfrm>
            <a:off x="2771800" y="3145532"/>
            <a:ext cx="3168351" cy="100811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62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cap="none" dirty="0"/>
              <a:t>Undulator </a:t>
            </a:r>
            <a:r>
              <a:rPr lang="en-US" sz="2000" cap="none"/>
              <a:t>(CPMU18 </a:t>
            </a:r>
            <a:r>
              <a:rPr lang="en-US" sz="2000" cap="none" dirty="0"/>
              <a:t>2m 6mm gap) @ 23.7m</a:t>
            </a:r>
            <a:endParaRPr lang="en-GB" sz="2000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63D82-A94E-48E1-85CD-D20EEA1F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4F5FD4-7A12-438E-AC42-96146ADF0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489348"/>
            <a:ext cx="4040442" cy="34098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031C59-9DEF-4B6F-949C-5131DC9B6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479" y="1417340"/>
            <a:ext cx="4163116" cy="35671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E6FEFD8-FC26-4000-B237-8F8C5D8CF5D8}"/>
              </a:ext>
            </a:extLst>
          </p:cNvPr>
          <p:cNvSpPr/>
          <p:nvPr/>
        </p:nvSpPr>
        <p:spPr>
          <a:xfrm>
            <a:off x="4769535" y="4346402"/>
            <a:ext cx="576064" cy="288032"/>
          </a:xfrm>
          <a:prstGeom prst="rect">
            <a:avLst/>
          </a:prstGeom>
          <a:solidFill>
            <a:schemeClr val="bg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1EB947-A6E9-4571-ACEC-89E70C6B48A7}"/>
              </a:ext>
            </a:extLst>
          </p:cNvPr>
          <p:cNvSpPr/>
          <p:nvPr/>
        </p:nvSpPr>
        <p:spPr>
          <a:xfrm>
            <a:off x="1664243" y="3062646"/>
            <a:ext cx="576064" cy="177000"/>
          </a:xfrm>
          <a:prstGeom prst="rect">
            <a:avLst/>
          </a:prstGeom>
          <a:solidFill>
            <a:schemeClr val="bg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910FCD-B4AF-4913-A127-7D02DF6CA342}"/>
                  </a:ext>
                </a:extLst>
              </p:cNvPr>
              <p:cNvSpPr txBox="1"/>
              <p:nvPr/>
            </p:nvSpPr>
            <p:spPr>
              <a:xfrm>
                <a:off x="1105633" y="838408"/>
                <a:ext cx="747993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kW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=0.633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= 0.633 * 6**2 * 0.88**2 * 2.0 * 0.2 = 7.05 kW </a:t>
                </a:r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910FCD-B4AF-4913-A127-7D02DF6CA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33" y="838408"/>
                <a:ext cx="7479933" cy="646331"/>
              </a:xfrm>
              <a:prstGeom prst="rect">
                <a:avLst/>
              </a:prstGeom>
              <a:blipFill>
                <a:blip r:embed="rId4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121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Undulator emission</a:t>
            </a:r>
            <a:endParaRPr lang="en-GB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41276"/>
            <a:ext cx="2774259" cy="1070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04357" y="3177303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57" y="3177303"/>
                <a:ext cx="2870466" cy="6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371542" y="2454861"/>
                <a:ext cx="3444789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≡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42" y="2454861"/>
                <a:ext cx="3444789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278" y="4729708"/>
            <a:ext cx="720080" cy="432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9D09B"/>
                </a:solidFill>
              </a:rPr>
              <a:t>XOPPY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842" y="949132"/>
            <a:ext cx="792431" cy="604397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141" y="697260"/>
            <a:ext cx="3344606" cy="263052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104" y="3341472"/>
            <a:ext cx="2701887" cy="2149567"/>
          </a:xfrm>
          <a:prstGeom prst="rect">
            <a:avLst/>
          </a:prstGeom>
        </p:spPr>
      </p:pic>
      <p:cxnSp>
        <p:nvCxnSpPr>
          <p:cNvPr id="102" name="Straight Arrow Connector 101"/>
          <p:cNvCxnSpPr/>
          <p:nvPr/>
        </p:nvCxnSpPr>
        <p:spPr>
          <a:xfrm>
            <a:off x="5323817" y="2980902"/>
            <a:ext cx="360040" cy="36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ube 29"/>
          <p:cNvSpPr/>
          <p:nvPr/>
        </p:nvSpPr>
        <p:spPr>
          <a:xfrm>
            <a:off x="4554905" y="4475712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Cube 29"/>
          <p:cNvSpPr/>
          <p:nvPr/>
        </p:nvSpPr>
        <p:spPr>
          <a:xfrm>
            <a:off x="4447529" y="4819486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05" name="Grupo 12"/>
          <p:cNvGrpSpPr/>
          <p:nvPr/>
        </p:nvGrpSpPr>
        <p:grpSpPr>
          <a:xfrm>
            <a:off x="526115" y="4503818"/>
            <a:ext cx="1470437" cy="290218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508693" y="4853145"/>
            <a:ext cx="1470437" cy="290218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514612" y="4839094"/>
            <a:ext cx="3449407" cy="4367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302421" y="4208123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/>
              <a:t>U42</a:t>
            </a:r>
          </a:p>
        </p:txBody>
      </p:sp>
      <p:sp>
        <p:nvSpPr>
          <p:cNvPr id="129" name="Rectángulo 20"/>
          <p:cNvSpPr/>
          <p:nvPr/>
        </p:nvSpPr>
        <p:spPr>
          <a:xfrm>
            <a:off x="4340333" y="4002800"/>
            <a:ext cx="468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Slit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528102" y="4698032"/>
            <a:ext cx="3741114" cy="141062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658973" y="4835954"/>
            <a:ext cx="3610243" cy="4681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1755865" y="4841668"/>
            <a:ext cx="3552474" cy="77843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666096" y="4818896"/>
            <a:ext cx="3603120" cy="2023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617162" y="4780850"/>
            <a:ext cx="3652054" cy="5057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543384" y="4847616"/>
            <a:ext cx="3725832" cy="61341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37070" y="4698622"/>
            <a:ext cx="208159" cy="442958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129374" y="5278451"/>
            <a:ext cx="229089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2996667" y="5102038"/>
            <a:ext cx="7569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30 m</a:t>
            </a:r>
          </a:p>
        </p:txBody>
      </p:sp>
      <p:sp>
        <p:nvSpPr>
          <p:cNvPr id="140" name="Cube 29"/>
          <p:cNvSpPr/>
          <p:nvPr/>
        </p:nvSpPr>
        <p:spPr>
          <a:xfrm>
            <a:off x="4447529" y="4351149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659744" y="4211285"/>
            <a:ext cx="666647" cy="938921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Arc 143"/>
          <p:cNvSpPr/>
          <p:nvPr/>
        </p:nvSpPr>
        <p:spPr>
          <a:xfrm>
            <a:off x="3624454" y="4515900"/>
            <a:ext cx="666647" cy="938921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71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Undulator emission</a:t>
            </a:r>
            <a:endParaRPr lang="en-GB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21726" y="2289719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26" y="2289719"/>
                <a:ext cx="2870466" cy="627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07" y="755728"/>
            <a:ext cx="1167552" cy="7005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9D09B"/>
                </a:solidFill>
              </a:rPr>
              <a:t>XOPPY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860591" y="4066912"/>
            <a:ext cx="1470437" cy="290218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847101" y="4702614"/>
            <a:ext cx="1470437" cy="290218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636897" y="3771217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/>
              <a:t>U42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016300" y="4733052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16300" y="3626108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90719" y="4322917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67744" y="4729708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44206" y="4344236"/>
                <a:ext cx="14451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gap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206" y="4344236"/>
                <a:ext cx="1445139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804046"/>
            <a:ext cx="3350730" cy="267069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842" y="949132"/>
            <a:ext cx="792431" cy="60439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34004F-9248-4A75-A35D-8500F60A0CF4}"/>
              </a:ext>
            </a:extLst>
          </p:cNvPr>
          <p:cNvCxnSpPr>
            <a:cxnSpLocks/>
          </p:cNvCxnSpPr>
          <p:nvPr/>
        </p:nvCxnSpPr>
        <p:spPr>
          <a:xfrm flipV="1">
            <a:off x="5868144" y="1032760"/>
            <a:ext cx="360040" cy="218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20ADE78-7B9C-45DD-B512-83FBDB7F7E5E}"/>
              </a:ext>
            </a:extLst>
          </p:cNvPr>
          <p:cNvCxnSpPr>
            <a:cxnSpLocks/>
          </p:cNvCxnSpPr>
          <p:nvPr/>
        </p:nvCxnSpPr>
        <p:spPr>
          <a:xfrm>
            <a:off x="6750001" y="1855202"/>
            <a:ext cx="990351" cy="538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9A2CFF2-5DDB-4DD5-B379-DC9E95ED4F42}"/>
              </a:ext>
            </a:extLst>
          </p:cNvPr>
          <p:cNvCxnSpPr>
            <a:cxnSpLocks/>
          </p:cNvCxnSpPr>
          <p:nvPr/>
        </p:nvCxnSpPr>
        <p:spPr>
          <a:xfrm flipV="1">
            <a:off x="6300192" y="2645068"/>
            <a:ext cx="595245" cy="68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5C23175A-787B-4D11-8B3D-F2ACC674E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4799" y="3511181"/>
            <a:ext cx="2554961" cy="206782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DD421BE-C6B8-43BF-8D30-D5C69FE2E4D6}"/>
              </a:ext>
            </a:extLst>
          </p:cNvPr>
          <p:cNvSpPr txBox="1"/>
          <p:nvPr/>
        </p:nvSpPr>
        <p:spPr>
          <a:xfrm>
            <a:off x="3169322" y="5151604"/>
            <a:ext cx="259228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Undulator is tunable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BAC0E8C-C23D-48A2-B80C-87ECE700BFD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34"/>
          <a:stretch/>
        </p:blipFill>
        <p:spPr>
          <a:xfrm>
            <a:off x="7693485" y="3626108"/>
            <a:ext cx="1352550" cy="53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4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Undulator emission EBS catalog</a:t>
            </a:r>
            <a:endParaRPr lang="en-GB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95" y="1231453"/>
            <a:ext cx="1881596" cy="262149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5" name="Grupo 12"/>
          <p:cNvGrpSpPr/>
          <p:nvPr/>
        </p:nvGrpSpPr>
        <p:grpSpPr>
          <a:xfrm>
            <a:off x="4246829" y="1040075"/>
            <a:ext cx="2675847" cy="493834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4221249" y="1857572"/>
            <a:ext cx="2684737" cy="50739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3617088" y="1674829"/>
            <a:ext cx="69316" cy="693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345967" y="1360227"/>
                <a:ext cx="5729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967" y="1360227"/>
                <a:ext cx="57296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3686404" y="1708019"/>
            <a:ext cx="558991" cy="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85779" y="1532292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i="1" dirty="0"/>
              <a:t>Gap</a:t>
            </a:r>
            <a:endParaRPr lang="en-GB" sz="1400" i="1" dirty="0"/>
          </a:p>
        </p:txBody>
      </p:sp>
      <p:cxnSp>
        <p:nvCxnSpPr>
          <p:cNvPr id="43" name="Straight Arrow Connector 42"/>
          <p:cNvCxnSpPr>
            <a:cxnSpLocks/>
          </p:cNvCxnSpPr>
          <p:nvPr/>
        </p:nvCxnSpPr>
        <p:spPr>
          <a:xfrm flipV="1">
            <a:off x="7671232" y="1894031"/>
            <a:ext cx="0" cy="296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671232" y="787086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401674" y="119173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639466" y="118334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902485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5426824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951151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484685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6484685" y="202940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5923100" y="205369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426824" y="205369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861992" y="2053697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365169" y="2029407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164238" y="116771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5699172" y="11640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6203154" y="115874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6747965" y="115140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6736080" y="200520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6181403" y="2022700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5647869" y="202940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5123542" y="202940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589041" y="202325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4"/>
          <a:srcRect r="21612"/>
          <a:stretch/>
        </p:blipFill>
        <p:spPr>
          <a:xfrm>
            <a:off x="4190049" y="1572065"/>
            <a:ext cx="2873024" cy="314987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7064027" y="1723971"/>
            <a:ext cx="270167" cy="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945651" y="1483895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922676" y="1890686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4085876" y="2590526"/>
                <a:ext cx="24820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876" y="2590526"/>
                <a:ext cx="2482090" cy="276999"/>
              </a:xfrm>
              <a:prstGeom prst="rect">
                <a:avLst/>
              </a:prstGeom>
              <a:blipFill>
                <a:blip r:embed="rId5"/>
                <a:stretch>
                  <a:fillRect l="-1474" t="-2222" r="-2948" b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0016" y="3448164"/>
            <a:ext cx="2780676" cy="19345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688" y="4081636"/>
            <a:ext cx="800100" cy="981075"/>
          </a:xfrm>
          <a:prstGeom prst="rect">
            <a:avLst/>
          </a:prstGeom>
        </p:spPr>
      </p:pic>
      <p:cxnSp>
        <p:nvCxnSpPr>
          <p:cNvPr id="76" name="Straight Arrow Connector 75"/>
          <p:cNvCxnSpPr/>
          <p:nvPr/>
        </p:nvCxnSpPr>
        <p:spPr>
          <a:xfrm flipV="1">
            <a:off x="2585969" y="4358596"/>
            <a:ext cx="296975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149510" y="2037410"/>
                <a:ext cx="1983492" cy="418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510" y="2037410"/>
                <a:ext cx="1983492" cy="4188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5FEE1E9-530F-49F2-87AC-5C6D8BA37723}"/>
              </a:ext>
            </a:extLst>
          </p:cNvPr>
          <p:cNvSpPr txBox="1"/>
          <p:nvPr/>
        </p:nvSpPr>
        <p:spPr>
          <a:xfrm>
            <a:off x="7549561" y="2659239"/>
            <a:ext cx="14077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For ID21 U42b:</a:t>
            </a:r>
          </a:p>
          <a:p>
            <a:r>
              <a:rPr lang="en-US" sz="1400" i="1" dirty="0">
                <a:latin typeface="Bookman Old Style" panose="02050604050505020204" pitchFamily="18" charset="0"/>
              </a:rPr>
              <a:t>a</a:t>
            </a:r>
            <a:r>
              <a:rPr lang="en-US" sz="1400" dirty="0"/>
              <a:t>=1.9395</a:t>
            </a:r>
          </a:p>
          <a:p>
            <a:r>
              <a:rPr lang="en-US" sz="1400" i="1" dirty="0">
                <a:latin typeface="Bookman Old Style" panose="02050604050505020204" pitchFamily="18" charset="0"/>
              </a:rPr>
              <a:t>b</a:t>
            </a:r>
            <a:r>
              <a:rPr lang="en-US" sz="1400" dirty="0"/>
              <a:t>=1.0164</a:t>
            </a:r>
            <a:endParaRPr lang="en-GB" sz="1400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EBEF809-CD70-4B55-8884-1FDC6E07A1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58" y="932792"/>
            <a:ext cx="926278" cy="125743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03C67EE7-3E51-4985-8ECE-5286FFF583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7764" y="3397903"/>
            <a:ext cx="1983492" cy="197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2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OASYS: Simulation of source emission</a:t>
            </a:r>
            <a:endParaRPr lang="en-GB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8504" y="772248"/>
            <a:ext cx="612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</a:rPr>
              <a:t>1D: Undulator Flux and Spectral Power (flux/</a:t>
            </a:r>
            <a:r>
              <a:rPr lang="en-US" sz="1600" i="1" dirty="0">
                <a:solidFill>
                  <a:srgbClr val="002060"/>
                </a:solidFill>
              </a:rPr>
              <a:t>power</a:t>
            </a:r>
            <a:r>
              <a:rPr lang="en-US" sz="1600" dirty="0">
                <a:solidFill>
                  <a:srgbClr val="002060"/>
                </a:solidFill>
              </a:rPr>
              <a:t> vs </a:t>
            </a:r>
            <a:r>
              <a:rPr lang="en-US" sz="1600" i="1" dirty="0">
                <a:solidFill>
                  <a:srgbClr val="002060"/>
                </a:solidFill>
              </a:rPr>
              <a:t>E</a:t>
            </a:r>
            <a:r>
              <a:rPr lang="en-US" sz="1600" dirty="0">
                <a:solidFill>
                  <a:srgbClr val="002060"/>
                </a:solidFill>
              </a:rPr>
              <a:t>)</a:t>
            </a:r>
          </a:p>
          <a:p>
            <a:br>
              <a:rPr lang="en-US" sz="1600" dirty="0">
                <a:solidFill>
                  <a:srgbClr val="002060"/>
                </a:solidFill>
              </a:rPr>
            </a:br>
            <a:endParaRPr lang="en-US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</a:rPr>
              <a:t>2D: Undulator power density (</a:t>
            </a:r>
            <a:r>
              <a:rPr lang="en-US" sz="1600" i="1" dirty="0">
                <a:solidFill>
                  <a:srgbClr val="002060"/>
                </a:solidFill>
              </a:rPr>
              <a:t>power</a:t>
            </a:r>
            <a:r>
              <a:rPr lang="en-US" sz="1600" dirty="0">
                <a:solidFill>
                  <a:srgbClr val="002060"/>
                </a:solidFill>
              </a:rPr>
              <a:t> vs </a:t>
            </a:r>
            <a:r>
              <a:rPr lang="en-US" sz="1600" i="1" dirty="0">
                <a:solidFill>
                  <a:srgbClr val="002060"/>
                </a:solidFill>
              </a:rPr>
              <a:t>x, y</a:t>
            </a:r>
            <a:r>
              <a:rPr lang="en-US" sz="1600" dirty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</a:rPr>
              <a:t>3D: Undulator spectral flux density (</a:t>
            </a:r>
            <a:r>
              <a:rPr lang="en-US" sz="1600" i="1" dirty="0">
                <a:solidFill>
                  <a:srgbClr val="002060"/>
                </a:solidFill>
              </a:rPr>
              <a:t>flux/power</a:t>
            </a:r>
            <a:r>
              <a:rPr lang="en-US" sz="1600" dirty="0">
                <a:solidFill>
                  <a:srgbClr val="002060"/>
                </a:solidFill>
              </a:rPr>
              <a:t> vs </a:t>
            </a:r>
            <a:r>
              <a:rPr lang="en-US" sz="1600" i="1" dirty="0">
                <a:solidFill>
                  <a:srgbClr val="002060"/>
                </a:solidFill>
              </a:rPr>
              <a:t>x, y, E</a:t>
            </a:r>
            <a:r>
              <a:rPr lang="en-US" sz="1600" dirty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</a:rPr>
              <a:t>SRCALC Undulator spectral flux density (</a:t>
            </a:r>
            <a:r>
              <a:rPr lang="en-US" sz="1600" i="1" dirty="0">
                <a:solidFill>
                  <a:srgbClr val="002060"/>
                </a:solidFill>
              </a:rPr>
              <a:t>power</a:t>
            </a:r>
            <a:r>
              <a:rPr lang="en-US" sz="1600" dirty="0">
                <a:solidFill>
                  <a:srgbClr val="002060"/>
                </a:solidFill>
              </a:rPr>
              <a:t> vs </a:t>
            </a:r>
            <a:r>
              <a:rPr lang="en-US" sz="1600" i="1" dirty="0">
                <a:solidFill>
                  <a:srgbClr val="002060"/>
                </a:solidFill>
              </a:rPr>
              <a:t>x, y, </a:t>
            </a:r>
            <a:r>
              <a:rPr lang="en-US" sz="1600" i="1" dirty="0" err="1">
                <a:solidFill>
                  <a:srgbClr val="002060"/>
                </a:solidFill>
              </a:rPr>
              <a:t>E</a:t>
            </a:r>
            <a:r>
              <a:rPr lang="en-US" sz="1600" i="1" baseline="-25000" dirty="0" err="1">
                <a:solidFill>
                  <a:srgbClr val="002060"/>
                </a:solidFill>
              </a:rPr>
              <a:t>i</a:t>
            </a:r>
            <a:r>
              <a:rPr lang="en-US" sz="1600" i="1" dirty="0">
                <a:solidFill>
                  <a:srgbClr val="002060"/>
                </a:solidFill>
              </a:rPr>
              <a:t>)</a:t>
            </a: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8"/>
          <a:stretch/>
        </p:blipFill>
        <p:spPr>
          <a:xfrm>
            <a:off x="727200" y="1705372"/>
            <a:ext cx="2036721" cy="298597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1508996" y="1705372"/>
            <a:ext cx="1479508" cy="706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 flipH="1">
            <a:off x="1043610" y="1023656"/>
            <a:ext cx="2016222" cy="1208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 flipH="1" flipV="1">
            <a:off x="2021776" y="2322205"/>
            <a:ext cx="1038056" cy="89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6BF70A-AB99-44BC-A505-7EDA6F734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3265896"/>
            <a:ext cx="3151497" cy="211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71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48463"/>
          <a:stretch/>
        </p:blipFill>
        <p:spPr>
          <a:xfrm>
            <a:off x="3042840" y="697761"/>
            <a:ext cx="920067" cy="8723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54995"/>
          <a:stretch/>
        </p:blipFill>
        <p:spPr>
          <a:xfrm>
            <a:off x="7956376" y="875443"/>
            <a:ext cx="955624" cy="791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Simulation of source emission</a:t>
            </a:r>
            <a:endParaRPr lang="en-GB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940" y="910805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Undulator spectral flux density</a:t>
            </a:r>
          </a:p>
          <a:p>
            <a:r>
              <a:rPr lang="en-US" sz="1600" dirty="0">
                <a:solidFill>
                  <a:srgbClr val="002060"/>
                </a:solidFill>
              </a:rPr>
              <a:t> (</a:t>
            </a:r>
            <a:r>
              <a:rPr lang="en-US" sz="1600" i="1" dirty="0">
                <a:solidFill>
                  <a:srgbClr val="002060"/>
                </a:solidFill>
              </a:rPr>
              <a:t>flux/power</a:t>
            </a:r>
            <a:r>
              <a:rPr lang="en-US" sz="1600" dirty="0">
                <a:solidFill>
                  <a:srgbClr val="002060"/>
                </a:solidFill>
              </a:rPr>
              <a:t> vs </a:t>
            </a:r>
            <a:r>
              <a:rPr lang="en-US" sz="1600" i="1" dirty="0">
                <a:solidFill>
                  <a:srgbClr val="002060"/>
                </a:solidFill>
              </a:rPr>
              <a:t>x, y, E</a:t>
            </a:r>
            <a:r>
              <a:rPr lang="en-US" sz="160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5096023" y="947887"/>
            <a:ext cx="3035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Wiggler spectral flux density</a:t>
            </a:r>
          </a:p>
          <a:p>
            <a:r>
              <a:rPr lang="en-US" dirty="0">
                <a:solidFill>
                  <a:srgbClr val="002060"/>
                </a:solidFill>
              </a:rPr>
              <a:t> (</a:t>
            </a:r>
            <a:r>
              <a:rPr lang="en-US" i="1" dirty="0">
                <a:solidFill>
                  <a:srgbClr val="002060"/>
                </a:solidFill>
              </a:rPr>
              <a:t>flux/power</a:t>
            </a:r>
            <a:r>
              <a:rPr lang="en-US" dirty="0">
                <a:solidFill>
                  <a:srgbClr val="002060"/>
                </a:solidFill>
              </a:rPr>
              <a:t> vs </a:t>
            </a:r>
            <a:r>
              <a:rPr lang="en-US" i="1" dirty="0">
                <a:solidFill>
                  <a:srgbClr val="002060"/>
                </a:solidFill>
              </a:rPr>
              <a:t>x, y, E)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4937"/>
          <a:stretch/>
        </p:blipFill>
        <p:spPr>
          <a:xfrm>
            <a:off x="5220072" y="2018001"/>
            <a:ext cx="3579596" cy="222733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44293" y="1734184"/>
            <a:ext cx="4023517" cy="2481369"/>
            <a:chOff x="4570176" y="1273172"/>
            <a:chExt cx="4023517" cy="248136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4518" b="8678"/>
            <a:stretch/>
          </p:blipFill>
          <p:spPr>
            <a:xfrm>
              <a:off x="4672447" y="1668148"/>
              <a:ext cx="3043238" cy="146268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30529" y="1708414"/>
              <a:ext cx="39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y</a:t>
              </a:r>
              <a:endParaRPr lang="en-GB" sz="1400" i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00839" y="2972367"/>
              <a:ext cx="3928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E</a:t>
              </a:r>
              <a:endParaRPr lang="en-GB" sz="1200" i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32240" y="2137879"/>
              <a:ext cx="14359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Photon flux</a:t>
              </a:r>
              <a:endParaRPr lang="en-GB" sz="105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01591" y="1273172"/>
              <a:ext cx="21215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Photon Energy [eV]</a:t>
              </a:r>
              <a:endParaRPr lang="en-GB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70176" y="1508359"/>
              <a:ext cx="381642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1000              5000                    10000                   15000                     20000</a:t>
              </a:r>
              <a:endParaRPr lang="en-GB" sz="700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8388" y="2890629"/>
              <a:ext cx="1428750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6804" y="2762873"/>
              <a:ext cx="1437323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3900" y="2714970"/>
              <a:ext cx="1423035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5479565" y="3129233"/>
              <a:ext cx="2721274" cy="15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479565" y="3122572"/>
              <a:ext cx="665303" cy="41446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5479565" y="1838978"/>
              <a:ext cx="4634" cy="128865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061490" y="3446764"/>
              <a:ext cx="39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x</a:t>
              </a:r>
              <a:endParaRPr lang="en-GB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5435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3 Material characteristics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C9A980-3DB5-4840-AB65-0D1D822CC254}"/>
              </a:ext>
            </a:extLst>
          </p:cNvPr>
          <p:cNvGrpSpPr/>
          <p:nvPr/>
        </p:nvGrpSpPr>
        <p:grpSpPr>
          <a:xfrm>
            <a:off x="1475656" y="760908"/>
            <a:ext cx="5612302" cy="4193185"/>
            <a:chOff x="2344074" y="933196"/>
            <a:chExt cx="5612302" cy="41931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2D3B91-A035-42CF-A95A-2C3EDB5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4460" y="1273324"/>
              <a:ext cx="3295080" cy="385305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A1EC93A-92FB-416D-9422-13FFD4104F06}"/>
                </a:ext>
              </a:extLst>
            </p:cNvPr>
            <p:cNvSpPr/>
            <p:nvPr/>
          </p:nvSpPr>
          <p:spPr>
            <a:xfrm>
              <a:off x="2344074" y="933196"/>
              <a:ext cx="5612302" cy="4159198"/>
            </a:xfrm>
            <a:prstGeom prst="rect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573877" y="2404598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692"/>
                </a:solidFill>
              </a:rPr>
              <a:t>3 Material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4087269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460" y="123617"/>
            <a:ext cx="8236800" cy="496800"/>
          </a:xfrm>
        </p:spPr>
        <p:txBody>
          <a:bodyPr/>
          <a:lstStyle/>
          <a:p>
            <a:r>
              <a:rPr lang="en-US" sz="1800" cap="none" dirty="0"/>
              <a:t>The Photon-Material interactions: what is “absorbed”?</a:t>
            </a:r>
            <a:endParaRPr lang="en-GB" sz="18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8FD56-0679-4D12-8C56-8A5560F04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782893"/>
            <a:ext cx="2808312" cy="1995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8BB766-D90E-4C55-8964-35F7EAC6B781}"/>
              </a:ext>
            </a:extLst>
          </p:cNvPr>
          <p:cNvSpPr txBox="1"/>
          <p:nvPr/>
        </p:nvSpPr>
        <p:spPr>
          <a:xfrm>
            <a:off x="6084169" y="981601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“Transmitters” (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</a:t>
            </a:r>
            <a:r>
              <a:rPr lang="en-US" dirty="0"/>
              <a:t>=0)</a:t>
            </a:r>
          </a:p>
          <a:p>
            <a:r>
              <a:rPr lang="en-US" dirty="0"/>
              <a:t>1 = </a:t>
            </a:r>
            <a:r>
              <a:rPr lang="en-US" b="1" dirty="0">
                <a:solidFill>
                  <a:srgbClr val="00B050"/>
                </a:solidFill>
              </a:rPr>
              <a:t>A</a:t>
            </a:r>
            <a:r>
              <a:rPr lang="en-US" b="1" dirty="0"/>
              <a:t> + T  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43E2B3-022A-47FE-AD84-15EFC22EEB5E}"/>
              </a:ext>
            </a:extLst>
          </p:cNvPr>
          <p:cNvSpPr txBox="1"/>
          <p:nvPr/>
        </p:nvSpPr>
        <p:spPr>
          <a:xfrm>
            <a:off x="3521037" y="598227"/>
            <a:ext cx="1885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</a:t>
            </a:r>
            <a:r>
              <a:rPr lang="en-US" b="1" dirty="0"/>
              <a:t> =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</a:t>
            </a:r>
            <a:r>
              <a:rPr lang="en-US" b="1" dirty="0"/>
              <a:t> + </a:t>
            </a:r>
            <a:r>
              <a:rPr lang="en-US" b="1" dirty="0">
                <a:solidFill>
                  <a:srgbClr val="00B050"/>
                </a:solidFill>
              </a:rPr>
              <a:t>A</a:t>
            </a:r>
            <a:r>
              <a:rPr lang="en-US" b="1" dirty="0"/>
              <a:t> + T </a:t>
            </a:r>
            <a:r>
              <a:rPr lang="en-US" b="1" dirty="0">
                <a:solidFill>
                  <a:srgbClr val="FF0000"/>
                </a:solidFill>
              </a:rPr>
              <a:t>= 1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6C039-19BE-4311-9C20-68251DF08B0E}"/>
              </a:ext>
            </a:extLst>
          </p:cNvPr>
          <p:cNvSpPr txBox="1"/>
          <p:nvPr/>
        </p:nvSpPr>
        <p:spPr>
          <a:xfrm>
            <a:off x="710341" y="1057300"/>
            <a:ext cx="1999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“Reflectors” (</a:t>
            </a:r>
            <a:r>
              <a:rPr lang="en-US" b="1" dirty="0"/>
              <a:t>T</a:t>
            </a:r>
            <a:r>
              <a:rPr lang="en-US" dirty="0"/>
              <a:t>=0)</a:t>
            </a:r>
          </a:p>
          <a:p>
            <a:r>
              <a:rPr lang="en-US" dirty="0"/>
              <a:t>1 =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</a:t>
            </a:r>
            <a:r>
              <a:rPr lang="en-US" b="1" dirty="0"/>
              <a:t> + </a:t>
            </a:r>
            <a:r>
              <a:rPr lang="en-US" b="1" dirty="0">
                <a:solidFill>
                  <a:srgbClr val="00B050"/>
                </a:solidFill>
              </a:rPr>
              <a:t>A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BB6B41-98D9-4C60-BA66-40298E46E79C}"/>
                  </a:ext>
                </a:extLst>
              </p:cNvPr>
              <p:cNvSpPr txBox="1"/>
              <p:nvPr/>
            </p:nvSpPr>
            <p:spPr>
              <a:xfrm>
                <a:off x="107504" y="2569468"/>
                <a:ext cx="9036496" cy="2981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These coefficients </a:t>
                </a:r>
                <a:r>
                  <a:rPr lang="en-US" sz="1600" b="1" dirty="0">
                    <a:solidFill>
                      <a:schemeClr val="accent1"/>
                    </a:solidFill>
                  </a:rPr>
                  <a:t>are dependent on the photon-energy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Difficult to calculate </a:t>
                </a:r>
                <a:r>
                  <a:rPr lang="en-US" sz="1600" i="1" dirty="0"/>
                  <a:t>ab-initio</a:t>
                </a:r>
                <a:r>
                  <a:rPr lang="en-US" sz="1600" dirty="0"/>
                  <a:t>: use tabulated data, typically from QM calculations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Absorption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Attenuation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Attenuation = what is “removed” from the beam (interesting for end-users)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Absorption = what remains in the material that is converted to heat (interesting to us)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R, A, T</a:t>
                </a:r>
                <a:r>
                  <a:rPr lang="en-US" sz="1600" dirty="0"/>
                  <a:t> are calculated from </a:t>
                </a:r>
                <a:r>
                  <a:rPr lang="en-US" sz="1600" b="1" dirty="0">
                    <a:solidFill>
                      <a:schemeClr val="accent1"/>
                    </a:solidFill>
                  </a:rPr>
                  <a:t>refractive index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/>
                  <a:t>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i="1" dirty="0"/>
                  <a:t>Linear</a:t>
                </a:r>
                <a:r>
                  <a:rPr lang="en-US" sz="1600" dirty="0"/>
                  <a:t> </a:t>
                </a:r>
                <a:r>
                  <a:rPr lang="en-US" sz="1600" b="1" i="1" dirty="0"/>
                  <a:t>Attenuation</a:t>
                </a:r>
                <a:r>
                  <a:rPr lang="en-US" sz="1600" i="1" dirty="0"/>
                  <a:t> Coefficient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𝜋𝛽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1600" dirty="0"/>
                  <a:t> (units L</a:t>
                </a:r>
                <a:r>
                  <a:rPr lang="en-US" sz="1600" baseline="30000" dirty="0"/>
                  <a:t>-1</a:t>
                </a:r>
                <a:r>
                  <a:rPr lang="en-US" sz="1600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1600" i="1" dirty="0"/>
                  <a:t>Mass </a:t>
                </a:r>
                <a:r>
                  <a:rPr lang="en-GB" sz="1600" b="1" i="1" dirty="0"/>
                  <a:t>Attenuation</a:t>
                </a:r>
                <a:r>
                  <a:rPr lang="en-GB" sz="1600" i="1" dirty="0"/>
                  <a:t> Coefficient </a:t>
                </a:r>
                <a:r>
                  <a:rPr lang="el-GR" sz="1600" i="1" dirty="0"/>
                  <a:t>μ/ρ</a:t>
                </a:r>
                <a:r>
                  <a:rPr lang="en-US" sz="1600" dirty="0"/>
                  <a:t> </a:t>
                </a:r>
                <a:r>
                  <a:rPr lang="en-GB" sz="1600" dirty="0"/>
                  <a:t>(units L</a:t>
                </a:r>
                <a:r>
                  <a:rPr lang="en-GB" sz="1600" baseline="30000" dirty="0"/>
                  <a:t>2</a:t>
                </a:r>
                <a:r>
                  <a:rPr lang="en-GB" sz="1600" dirty="0"/>
                  <a:t>M</a:t>
                </a:r>
                <a:r>
                  <a:rPr lang="en-GB" sz="1600" baseline="30000" dirty="0"/>
                  <a:t>-1</a:t>
                </a:r>
                <a:r>
                  <a:rPr lang="en-GB" sz="1600" dirty="0"/>
                  <a:t>)</a:t>
                </a: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“Attenuation” removes all that “interacts” and is proportional to the </a:t>
                </a:r>
                <a:r>
                  <a:rPr lang="en-US" sz="1600" i="1" dirty="0"/>
                  <a:t>total</a:t>
                </a:r>
                <a:r>
                  <a:rPr lang="en-US" sz="1600" dirty="0"/>
                  <a:t> cross section: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𝑢𝐴</m:t>
                        </m:r>
                      </m:den>
                    </m:f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100" i="1" dirty="0"/>
                  <a:t>u</a:t>
                </a:r>
                <a:r>
                  <a:rPr lang="en-US" sz="1100" dirty="0"/>
                  <a:t> (= 1.660 540 2 × 10</a:t>
                </a:r>
                <a:r>
                  <a:rPr lang="en-US" sz="1100" baseline="30000" dirty="0"/>
                  <a:t>-24</a:t>
                </a:r>
                <a:r>
                  <a:rPr lang="en-US" sz="1100" dirty="0"/>
                  <a:t> g is the atomic mass unit (1/12 of the mass of an atom of the nuclide </a:t>
                </a:r>
                <a:r>
                  <a:rPr lang="en-US" sz="1100" baseline="30000" dirty="0"/>
                  <a:t>12</a:t>
                </a:r>
                <a:r>
                  <a:rPr lang="en-US" sz="1100" dirty="0"/>
                  <a:t>C),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100" i="1" dirty="0"/>
                  <a:t>A</a:t>
                </a:r>
                <a:r>
                  <a:rPr lang="en-US" sz="1100" dirty="0"/>
                  <a:t> is the relative atomic mass of the target element</a:t>
                </a:r>
                <a:r>
                  <a:rPr lang="en-US" dirty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BB6B41-98D9-4C60-BA66-40298E46E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569468"/>
                <a:ext cx="9036496" cy="2981842"/>
              </a:xfrm>
              <a:prstGeom prst="rect">
                <a:avLst/>
              </a:prstGeom>
              <a:blipFill>
                <a:blip r:embed="rId3"/>
                <a:stretch>
                  <a:fillRect l="-270" t="-6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89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cap="none" dirty="0"/>
              <a:t>The interaction channels</a:t>
            </a:r>
            <a:endParaRPr lang="en-GB" sz="20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3FDF54-E3E3-488F-8067-045AA5AB9979}"/>
                  </a:ext>
                </a:extLst>
              </p:cNvPr>
              <p:cNvSpPr txBox="1"/>
              <p:nvPr/>
            </p:nvSpPr>
            <p:spPr>
              <a:xfrm>
                <a:off x="363968" y="619135"/>
                <a:ext cx="4136023" cy="494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Interaction “channels”: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𝑢𝐴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3FDF54-E3E3-488F-8067-045AA5AB9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68" y="619135"/>
                <a:ext cx="4136023" cy="494944"/>
              </a:xfrm>
              <a:prstGeom prst="rect">
                <a:avLst/>
              </a:prstGeom>
              <a:blipFill>
                <a:blip r:embed="rId2"/>
                <a:stretch>
                  <a:fillRect l="-1327" t="-1235" b="-3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1197DA5-B301-4572-9FF0-3641E2F5F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338" y="2953065"/>
            <a:ext cx="3096344" cy="2420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8B6FA6-4387-48DD-8747-B10FB67F7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8" y="2931991"/>
            <a:ext cx="3096344" cy="24007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63DCF5-52B7-49BB-AE09-74D563F88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178" y="1210282"/>
            <a:ext cx="2060176" cy="1309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3A7CC-AA86-4CC2-B8AB-82A79DD57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9626" y="1210281"/>
            <a:ext cx="2079226" cy="13090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5EACA4-590C-44D8-8177-D989DBB03A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9873" y="1210281"/>
            <a:ext cx="2079226" cy="13176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682161-F722-462D-AA9D-F21735186485}"/>
              </a:ext>
            </a:extLst>
          </p:cNvPr>
          <p:cNvSpPr/>
          <p:nvPr/>
        </p:nvSpPr>
        <p:spPr>
          <a:xfrm>
            <a:off x="1001354" y="1187251"/>
            <a:ext cx="2257251" cy="1432477"/>
          </a:xfrm>
          <a:prstGeom prst="rect">
            <a:avLst/>
          </a:prstGeom>
          <a:solidFill>
            <a:schemeClr val="accent1">
              <a:lumMod val="20000"/>
              <a:lumOff val="8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467379-C545-414A-A4F5-FEF33C81173B}"/>
              </a:ext>
            </a:extLst>
          </p:cNvPr>
          <p:cNvSpPr/>
          <p:nvPr/>
        </p:nvSpPr>
        <p:spPr>
          <a:xfrm>
            <a:off x="3377618" y="1179569"/>
            <a:ext cx="2257251" cy="1432477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D7BDB3-80E2-4463-98F6-0FEA7D5A45BD}"/>
              </a:ext>
            </a:extLst>
          </p:cNvPr>
          <p:cNvSpPr/>
          <p:nvPr/>
        </p:nvSpPr>
        <p:spPr>
          <a:xfrm>
            <a:off x="5694522" y="1178546"/>
            <a:ext cx="2257251" cy="1432477"/>
          </a:xfrm>
          <a:prstGeom prst="rect">
            <a:avLst/>
          </a:prstGeom>
          <a:solidFill>
            <a:srgbClr val="00B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4430DE-F88F-4F9C-A55A-0CBF8A3ED797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823148" y="2611023"/>
            <a:ext cx="629172" cy="175864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AE3196-2549-4B5E-8A0E-5BB6C9EBA8E8}"/>
              </a:ext>
            </a:extLst>
          </p:cNvPr>
          <p:cNvCxnSpPr/>
          <p:nvPr/>
        </p:nvCxnSpPr>
        <p:spPr>
          <a:xfrm flipH="1">
            <a:off x="3690001" y="2611023"/>
            <a:ext cx="3133147" cy="147061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2C7E51F-0BB6-4B9D-A522-4A2BC5FB77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821" y="3655293"/>
            <a:ext cx="697771" cy="75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14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2924" y="2039935"/>
            <a:ext cx="8622471" cy="26472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2060"/>
                </a:solidFill>
              </a:rPr>
              <a:t>Power transport and management in beamlines</a:t>
            </a:r>
          </a:p>
          <a:p>
            <a:pPr algn="ctr"/>
            <a:r>
              <a:rPr lang="en-US" sz="2667" b="1" dirty="0">
                <a:solidFill>
                  <a:srgbClr val="002060"/>
                </a:solidFill>
              </a:rPr>
              <a:t> </a:t>
            </a:r>
            <a:endParaRPr lang="en-US" sz="2000" b="1" dirty="0">
              <a:solidFill>
                <a:srgbClr val="002060"/>
              </a:solidFill>
            </a:endParaRPr>
          </a:p>
          <a:p>
            <a:pPr algn="ctr"/>
            <a:endParaRPr lang="en-US" sz="2000" b="1" dirty="0">
              <a:solidFill>
                <a:srgbClr val="002060"/>
              </a:solidFill>
            </a:endParaRPr>
          </a:p>
          <a:p>
            <a:pPr algn="ctr"/>
            <a:r>
              <a:rPr lang="en-US" sz="1667" dirty="0"/>
              <a:t>Philipp Brumund 	and 	Manuel Sanchez del Rio</a:t>
            </a:r>
          </a:p>
          <a:p>
            <a:pPr algn="ctr"/>
            <a:r>
              <a:rPr lang="en-US" sz="1100" dirty="0">
                <a:hlinkClick r:id="rId2"/>
              </a:rPr>
              <a:t>brumund@esrf.fr</a:t>
            </a:r>
            <a:r>
              <a:rPr lang="en-US" sz="1100" dirty="0"/>
              <a:t> 			 </a:t>
            </a:r>
            <a:r>
              <a:rPr lang="en-US" sz="1100" dirty="0">
                <a:hlinkClick r:id="rId3"/>
              </a:rPr>
              <a:t>srio@esrf.fr</a:t>
            </a:r>
            <a:endParaRPr lang="en-US" sz="1100" dirty="0"/>
          </a:p>
          <a:p>
            <a:pPr algn="ctr"/>
            <a:endParaRPr lang="en-US" sz="1667" dirty="0"/>
          </a:p>
          <a:p>
            <a:pPr algn="ctr"/>
            <a:r>
              <a:rPr lang="en-US" sz="1333" dirty="0"/>
              <a:t>Advanced Analysis &amp; Precision Unit, MEG/ISDD, ESRF</a:t>
            </a:r>
          </a:p>
          <a:p>
            <a:pPr algn="ctr"/>
            <a:endParaRPr lang="en-US" sz="1167" dirty="0"/>
          </a:p>
          <a:p>
            <a:pPr algn="ctr"/>
            <a:r>
              <a:rPr lang="en-US" sz="1167" dirty="0"/>
              <a:t>March 21</a:t>
            </a:r>
            <a:r>
              <a:rPr lang="en-US" sz="1167" baseline="30000" dirty="0"/>
              <a:t>st</a:t>
            </a:r>
            <a:r>
              <a:rPr lang="en-US" sz="1167" dirty="0"/>
              <a:t> 2025</a:t>
            </a:r>
          </a:p>
          <a:p>
            <a:pPr algn="ctr"/>
            <a:endParaRPr lang="en-US" sz="1167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46079" y="86785"/>
            <a:ext cx="6864000" cy="41400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z="833"/>
              <a:t>ISDD Friday Lecture 21/3/2025 | Power transport ... | M. Sanchez del Rio &amp; P. Brumund</a:t>
            </a:r>
            <a:endParaRPr lang="fr-FR" sz="833" dirty="0"/>
          </a:p>
        </p:txBody>
      </p:sp>
    </p:spTree>
    <p:extLst>
      <p:ext uri="{BB962C8B-B14F-4D97-AF65-F5344CB8AC3E}">
        <p14:creationId xmlns:p14="http://schemas.microsoft.com/office/powerpoint/2010/main" val="79847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cap="none" dirty="0"/>
              <a:t>Particle absorption dose</a:t>
            </a:r>
            <a:endParaRPr lang="en-GB" sz="20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3FDF54-E3E3-488F-8067-045AA5AB9979}"/>
              </a:ext>
            </a:extLst>
          </p:cNvPr>
          <p:cNvSpPr txBox="1"/>
          <p:nvPr/>
        </p:nvSpPr>
        <p:spPr>
          <a:xfrm>
            <a:off x="233768" y="2137420"/>
            <a:ext cx="318610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These processes involve a particle “shower”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E</a:t>
            </a:r>
            <a:r>
              <a:rPr lang="en-GB" sz="1600" dirty="0" err="1">
                <a:solidFill>
                  <a:schemeClr val="bg2"/>
                </a:solidFill>
              </a:rPr>
              <a:t>lectrons</a:t>
            </a:r>
            <a:r>
              <a:rPr lang="en-GB" sz="1600" dirty="0">
                <a:solidFill>
                  <a:schemeClr val="bg2"/>
                </a:solidFill>
              </a:rPr>
              <a:t> are mostly thermalized (absorbed locally in form of heat)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P</a:t>
            </a:r>
            <a:r>
              <a:rPr lang="en-GB" sz="1600" dirty="0" err="1">
                <a:solidFill>
                  <a:schemeClr val="bg2"/>
                </a:solidFill>
              </a:rPr>
              <a:t>hotons</a:t>
            </a:r>
            <a:r>
              <a:rPr lang="en-GB" sz="1600" dirty="0">
                <a:solidFill>
                  <a:schemeClr val="bg2"/>
                </a:solidFill>
              </a:rPr>
              <a:t> are more mobile, and tend to re-scatter or escape from the material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T</a:t>
            </a:r>
            <a:r>
              <a:rPr lang="en-GB" b="1" dirty="0">
                <a:solidFill>
                  <a:schemeClr val="bg2"/>
                </a:solidFill>
              </a:rPr>
              <a:t>he energy (dose) deposited (absorbed) in the material depends on the particular geometry.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C5D06-10B9-49B7-8C7F-F5297C8FD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01" y="643388"/>
            <a:ext cx="2940870" cy="1240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DA1B26-5F9A-4017-BDAB-655A2C52126E}"/>
              </a:ext>
            </a:extLst>
          </p:cNvPr>
          <p:cNvSpPr txBox="1"/>
          <p:nvPr/>
        </p:nvSpPr>
        <p:spPr>
          <a:xfrm>
            <a:off x="3147250" y="440464"/>
            <a:ext cx="3352953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For very accurate calculations use Monte Carlo Particle Tracking codes</a:t>
            </a:r>
            <a:br>
              <a:rPr lang="en-GB" sz="1600" dirty="0"/>
            </a:b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For approximated calculations use the </a:t>
            </a:r>
            <a:r>
              <a:rPr lang="en-GB" sz="1600" b="1" i="1" dirty="0"/>
              <a:t>Energy-absorption </a:t>
            </a:r>
            <a:r>
              <a:rPr lang="en-GB" sz="1600" i="1" dirty="0"/>
              <a:t>Mass Coefficient:</a:t>
            </a:r>
            <a:br>
              <a:rPr lang="en-GB" sz="1600" i="1" dirty="0"/>
            </a:br>
            <a:r>
              <a:rPr lang="el-GR" sz="1600" i="1" dirty="0"/>
              <a:t>μ</a:t>
            </a:r>
            <a:r>
              <a:rPr lang="en-US" sz="1600" i="1" baseline="-25000" dirty="0" err="1"/>
              <a:t>en</a:t>
            </a:r>
            <a:r>
              <a:rPr lang="el-GR" sz="1600" i="1" dirty="0"/>
              <a:t>/ρ</a:t>
            </a:r>
            <a:r>
              <a:rPr lang="en-US" sz="1600" i="1" dirty="0"/>
              <a:t>: </a:t>
            </a:r>
            <a:r>
              <a:rPr lang="el-GR" sz="1600" i="1" dirty="0"/>
              <a:t>μ</a:t>
            </a:r>
            <a:r>
              <a:rPr lang="en-US" sz="1600" i="1" baseline="-25000" dirty="0" err="1"/>
              <a:t>en</a:t>
            </a:r>
            <a:r>
              <a:rPr lang="en-US" sz="1600" i="1" dirty="0"/>
              <a:t>  = </a:t>
            </a:r>
            <a:r>
              <a:rPr lang="el-GR" sz="1600" i="1" dirty="0"/>
              <a:t>μ</a:t>
            </a:r>
            <a:r>
              <a:rPr lang="en-US" sz="1600" i="1" dirty="0"/>
              <a:t> </a:t>
            </a:r>
            <a:r>
              <a:rPr lang="en-US" sz="1600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(1-g)</a:t>
            </a:r>
            <a:br>
              <a:rPr lang="en-US" sz="1600" dirty="0"/>
            </a:br>
            <a:r>
              <a:rPr lang="en-GB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https://www.nist.gov/pml/x-ray-mass-attenuation-coefficients</a:t>
            </a:r>
            <a:r>
              <a:rPr lang="en-GB" sz="1100" dirty="0"/>
              <a:t> </a:t>
            </a:r>
            <a:br>
              <a:rPr lang="en-GB" sz="1600" dirty="0"/>
            </a:b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A pessimistic approach (that we use) is to suppose </a:t>
            </a:r>
            <a:r>
              <a:rPr lang="el-GR" sz="1600" i="1" dirty="0">
                <a:solidFill>
                  <a:srgbClr val="FF0000"/>
                </a:solidFill>
              </a:rPr>
              <a:t>μ</a:t>
            </a:r>
            <a:r>
              <a:rPr lang="en-US" sz="1600" i="1" baseline="-25000" dirty="0" err="1">
                <a:solidFill>
                  <a:srgbClr val="FF0000"/>
                </a:solidFill>
              </a:rPr>
              <a:t>en</a:t>
            </a:r>
            <a:r>
              <a:rPr lang="en-US" sz="1600" i="1" dirty="0">
                <a:solidFill>
                  <a:srgbClr val="FF0000"/>
                </a:solidFill>
              </a:rPr>
              <a:t>=</a:t>
            </a:r>
            <a:r>
              <a:rPr lang="el-GR" sz="1600" i="1" dirty="0">
                <a:solidFill>
                  <a:srgbClr val="FF0000"/>
                </a:solidFill>
              </a:rPr>
              <a:t>μ</a:t>
            </a:r>
            <a:r>
              <a:rPr lang="en-US" sz="1600" i="1" dirty="0">
                <a:solidFill>
                  <a:srgbClr val="FF0000"/>
                </a:solidFill>
              </a:rPr>
              <a:t> </a:t>
            </a:r>
            <a:r>
              <a:rPr lang="en-US" sz="1600" b="1" dirty="0">
                <a:solidFill>
                  <a:srgbClr val="FF0000"/>
                </a:solidFill>
              </a:rPr>
              <a:t>thus overestimating a bit the absorption (stay safe!)</a:t>
            </a:r>
            <a:br>
              <a:rPr lang="en-US" sz="1600" b="1" dirty="0">
                <a:solidFill>
                  <a:srgbClr val="FF0000"/>
                </a:solidFill>
              </a:rPr>
            </a:br>
            <a:endParaRPr lang="en-US" sz="1600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Thermalization: locally deposited energy is transformed in thermal energy</a:t>
            </a:r>
          </a:p>
          <a:p>
            <a:endParaRPr lang="en-GB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B0BF01-F147-47AB-B9E4-9A00E1131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852576"/>
            <a:ext cx="2736304" cy="2052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8291EC-BA6F-4AE2-8F40-4CC75BBF2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344" y="2965511"/>
            <a:ext cx="2736304" cy="205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8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Practical e.g.: </a:t>
            </a:r>
            <a:r>
              <a:rPr lang="en-US" sz="1800" cap="none" dirty="0"/>
              <a:t>power to be removed  - CMPU18 at 6mm gap</a:t>
            </a:r>
            <a:endParaRPr lang="en-GB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56F25-365C-4933-A561-40442DDE4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1" y="786608"/>
            <a:ext cx="3543393" cy="2226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9EA0B-16BB-4AE4-8B0B-5BC26CC12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588" y="634204"/>
            <a:ext cx="3543393" cy="232416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10226C-E2DB-47F5-AE62-1B696B7ABCE7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844238" y="1758642"/>
            <a:ext cx="1559350" cy="37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CE5DD1-3FD0-4153-AF31-8BFAA22C3B86}"/>
              </a:ext>
            </a:extLst>
          </p:cNvPr>
          <p:cNvSpPr txBox="1"/>
          <p:nvPr/>
        </p:nvSpPr>
        <p:spPr>
          <a:xfrm>
            <a:off x="3615356" y="1427648"/>
            <a:ext cx="1834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 1000 x e (1.6e-19) </a:t>
            </a:r>
            <a:endParaRPr lang="en-GB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EEFA15-909C-4BFD-81F0-92D99ECE7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3023940"/>
            <a:ext cx="3597823" cy="23132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7F6AD0A-F2BA-45D4-82D6-D9EE70465C9C}"/>
              </a:ext>
            </a:extLst>
          </p:cNvPr>
          <p:cNvSpPr/>
          <p:nvPr/>
        </p:nvSpPr>
        <p:spPr>
          <a:xfrm>
            <a:off x="6141761" y="824097"/>
            <a:ext cx="124354" cy="4567290"/>
          </a:xfrm>
          <a:prstGeom prst="rect">
            <a:avLst/>
          </a:prstGeom>
          <a:solidFill>
            <a:srgbClr val="00B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70DB5F-C34D-4549-89F7-C40F5B43DD6A}"/>
              </a:ext>
            </a:extLst>
          </p:cNvPr>
          <p:cNvSpPr txBox="1"/>
          <p:nvPr/>
        </p:nvSpPr>
        <p:spPr>
          <a:xfrm>
            <a:off x="946566" y="3386757"/>
            <a:ext cx="43834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absorb low-energies:</a:t>
            </a:r>
            <a:b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attenuators (High-pass filters)</a:t>
            </a:r>
            <a:b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absorb high-energies:</a:t>
            </a:r>
            <a:b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mirrors (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Low-pass filters)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C2E13D-501B-47EC-9326-A8648AED61A2}"/>
              </a:ext>
            </a:extLst>
          </p:cNvPr>
          <p:cNvSpPr/>
          <p:nvPr/>
        </p:nvSpPr>
        <p:spPr>
          <a:xfrm>
            <a:off x="5777116" y="4444054"/>
            <a:ext cx="240292" cy="627896"/>
          </a:xfrm>
          <a:prstGeom prst="rect">
            <a:avLst/>
          </a:prstGeom>
          <a:solidFill>
            <a:schemeClr val="bg2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561C50-9C38-4ABB-ABFD-D22C1EB393E1}"/>
              </a:ext>
            </a:extLst>
          </p:cNvPr>
          <p:cNvSpPr/>
          <p:nvPr/>
        </p:nvSpPr>
        <p:spPr>
          <a:xfrm>
            <a:off x="6300192" y="3217540"/>
            <a:ext cx="2510490" cy="1008112"/>
          </a:xfrm>
          <a:prstGeom prst="rect">
            <a:avLst/>
          </a:prstGeom>
          <a:solidFill>
            <a:schemeClr val="accent1">
              <a:lumMod val="20000"/>
              <a:lumOff val="8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C63087-AEF3-4FE1-BC0A-2258B8415A95}"/>
              </a:ext>
            </a:extLst>
          </p:cNvPr>
          <p:cNvSpPr txBox="1"/>
          <p:nvPr/>
        </p:nvSpPr>
        <p:spPr>
          <a:xfrm>
            <a:off x="6588224" y="1203057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integral gives</a:t>
            </a:r>
          </a:p>
          <a:p>
            <a:r>
              <a:rPr lang="en-US" dirty="0"/>
              <a:t>total power ~1kW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5E4934-E986-4603-86E5-482314729F58}"/>
              </a:ext>
            </a:extLst>
          </p:cNvPr>
          <p:cNvSpPr txBox="1"/>
          <p:nvPr/>
        </p:nvSpPr>
        <p:spPr>
          <a:xfrm>
            <a:off x="611560" y="1018391"/>
            <a:ext cx="3109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Front End crops a 7kW beam (at minimum gap)</a:t>
            </a:r>
          </a:p>
          <a:p>
            <a:r>
              <a:rPr lang="en-US" sz="1600" dirty="0"/>
              <a:t>Compute Flux at 2x1 mm@23m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72993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  <p:bldP spid="18" grpId="0"/>
      <p:bldP spid="30" grpId="0" animBg="1"/>
      <p:bldP spid="31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Power absorbed by an attenuator</a:t>
            </a:r>
            <a:endParaRPr lang="en-GB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FB9F4F-AD85-495E-AB48-B1BB6E71DA04}"/>
              </a:ext>
            </a:extLst>
          </p:cNvPr>
          <p:cNvGrpSpPr/>
          <p:nvPr/>
        </p:nvGrpSpPr>
        <p:grpSpPr>
          <a:xfrm>
            <a:off x="743706" y="802116"/>
            <a:ext cx="2946295" cy="1751025"/>
            <a:chOff x="482578" y="3640362"/>
            <a:chExt cx="2946295" cy="1751025"/>
          </a:xfrm>
        </p:grpSpPr>
        <p:sp>
          <p:nvSpPr>
            <p:cNvPr id="131" name="TextBox 130"/>
            <p:cNvSpPr txBox="1"/>
            <p:nvPr/>
          </p:nvSpPr>
          <p:spPr>
            <a:xfrm>
              <a:off x="482578" y="4251633"/>
              <a:ext cx="119774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2060"/>
                  </a:solidFill>
                </a:rPr>
                <a:t>X-ray beam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2C62809-FAF0-48D2-B02F-55AFAE990A06}"/>
                </a:ext>
              </a:extLst>
            </p:cNvPr>
            <p:cNvGrpSpPr/>
            <p:nvPr/>
          </p:nvGrpSpPr>
          <p:grpSpPr>
            <a:xfrm>
              <a:off x="971600" y="3640362"/>
              <a:ext cx="2457273" cy="1751025"/>
              <a:chOff x="971600" y="3640362"/>
              <a:chExt cx="2457273" cy="1751025"/>
            </a:xfrm>
          </p:grpSpPr>
          <p:cxnSp>
            <p:nvCxnSpPr>
              <p:cNvPr id="127" name="Straight Connector 126"/>
              <p:cNvCxnSpPr/>
              <p:nvPr/>
            </p:nvCxnSpPr>
            <p:spPr>
              <a:xfrm>
                <a:off x="971600" y="4589206"/>
                <a:ext cx="2457273" cy="0"/>
              </a:xfrm>
              <a:prstGeom prst="line">
                <a:avLst/>
              </a:prstGeom>
              <a:ln w="57150">
                <a:solidFill>
                  <a:srgbClr val="ED770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TextBox 128"/>
              <p:cNvSpPr txBox="1"/>
              <p:nvPr/>
            </p:nvSpPr>
            <p:spPr>
              <a:xfrm>
                <a:off x="1680322" y="3640362"/>
                <a:ext cx="131616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2060"/>
                    </a:solidFill>
                  </a:rPr>
                  <a:t>thickness</a:t>
                </a: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1086370" y="5083610"/>
                <a:ext cx="222773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2060"/>
                    </a:solidFill>
                  </a:rPr>
                  <a:t>material &amp; density</a:t>
                </a:r>
              </a:p>
            </p:txBody>
          </p:sp>
          <p:sp>
            <p:nvSpPr>
              <p:cNvPr id="132" name="Cube 131"/>
              <p:cNvSpPr/>
              <p:nvPr/>
            </p:nvSpPr>
            <p:spPr>
              <a:xfrm>
                <a:off x="2169344" y="4137336"/>
                <a:ext cx="171635" cy="922457"/>
              </a:xfrm>
              <a:prstGeom prst="cube">
                <a:avLst/>
              </a:prstGeom>
              <a:solidFill>
                <a:srgbClr val="7030A0">
                  <a:alpha val="570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33" name="Straight Arrow Connector 132"/>
              <p:cNvCxnSpPr/>
              <p:nvPr/>
            </p:nvCxnSpPr>
            <p:spPr>
              <a:xfrm>
                <a:off x="1951004" y="4050241"/>
                <a:ext cx="270030" cy="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 flipH="1">
                <a:off x="2334134" y="4050242"/>
                <a:ext cx="250391" cy="1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2214074" y="3932290"/>
                <a:ext cx="0" cy="28803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2322086" y="3927964"/>
                <a:ext cx="0" cy="28803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D4DBF4FD-9354-4624-A13A-87678DCBC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737" y="697260"/>
            <a:ext cx="2683660" cy="193551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A700814-D651-4498-8EB4-B4626577C3FB}"/>
              </a:ext>
            </a:extLst>
          </p:cNvPr>
          <p:cNvGrpSpPr/>
          <p:nvPr/>
        </p:nvGrpSpPr>
        <p:grpSpPr>
          <a:xfrm>
            <a:off x="241121" y="2639251"/>
            <a:ext cx="8742583" cy="2595672"/>
            <a:chOff x="241121" y="1271099"/>
            <a:chExt cx="8742583" cy="25956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A3333A9-B41E-4FF3-BC82-1BFF5ABF83EB}"/>
                </a:ext>
              </a:extLst>
            </p:cNvPr>
            <p:cNvGrpSpPr/>
            <p:nvPr/>
          </p:nvGrpSpPr>
          <p:grpSpPr>
            <a:xfrm>
              <a:off x="241121" y="1271099"/>
              <a:ext cx="8742583" cy="2595672"/>
              <a:chOff x="221417" y="1112775"/>
              <a:chExt cx="8742583" cy="259567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21417" y="1112775"/>
                <a:ext cx="874258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Heat load on filters on flux 2 mm x 1 mm @ 23 m:</a:t>
                </a: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E7F16A4-4824-486E-9877-7758FA4EFEE7}"/>
                  </a:ext>
                </a:extLst>
              </p:cNvPr>
              <p:cNvGrpSpPr/>
              <p:nvPr/>
            </p:nvGrpSpPr>
            <p:grpSpPr>
              <a:xfrm>
                <a:off x="576164" y="1442299"/>
                <a:ext cx="3402279" cy="2206884"/>
                <a:chOff x="576164" y="1442299"/>
                <a:chExt cx="3402279" cy="2206884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6164" y="1442299"/>
                  <a:ext cx="3402279" cy="2206884"/>
                </a:xfrm>
                <a:prstGeom prst="rect">
                  <a:avLst/>
                </a:prstGeom>
              </p:spPr>
            </p:pic>
            <p:sp>
              <p:nvSpPr>
                <p:cNvPr id="125" name="Rectángulo 17"/>
                <p:cNvSpPr/>
                <p:nvPr/>
              </p:nvSpPr>
              <p:spPr>
                <a:xfrm>
                  <a:off x="2726664" y="2754396"/>
                  <a:ext cx="933269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dirty="0">
                      <a:solidFill>
                        <a:srgbClr val="002060"/>
                      </a:solidFill>
                    </a:rPr>
                    <a:t>U42-EBS</a:t>
                  </a:r>
                </a:p>
              </p:txBody>
            </p:sp>
          </p:grpSp>
          <p:cxnSp>
            <p:nvCxnSpPr>
              <p:cNvPr id="10" name="Straight Arrow Connector 9"/>
              <p:cNvCxnSpPr/>
              <p:nvPr/>
            </p:nvCxnSpPr>
            <p:spPr>
              <a:xfrm>
                <a:off x="4139952" y="2497460"/>
                <a:ext cx="66597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1809" y="1407646"/>
                <a:ext cx="3456384" cy="2300801"/>
              </a:xfrm>
              <a:prstGeom prst="rect">
                <a:avLst/>
              </a:prstGeom>
            </p:spPr>
          </p:pic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1336" y="1976909"/>
              <a:ext cx="1464370" cy="586934"/>
            </a:xfrm>
            <a:prstGeom prst="rect">
              <a:avLst/>
            </a:prstGeom>
          </p:spPr>
        </p:pic>
      </p:grp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6526535" y="3361556"/>
          <a:ext cx="2581969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769">
                  <a:extLst>
                    <a:ext uri="{9D8B030D-6E8A-4147-A177-3AD203B41FA5}">
                      <a16:colId xmlns:a16="http://schemas.microsoft.com/office/drawing/2014/main" val="205135644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06444778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719630156"/>
                    </a:ext>
                  </a:extLst>
                </a:gridCol>
              </a:tblGrid>
              <a:tr h="255031">
                <a:tc>
                  <a:txBody>
                    <a:bodyPr/>
                    <a:lstStyle/>
                    <a:p>
                      <a:r>
                        <a:rPr lang="en-US" sz="1100" dirty="0"/>
                        <a:t>Material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Thickness [</a:t>
                      </a:r>
                      <a:r>
                        <a:rPr lang="en-US" sz="1100" dirty="0">
                          <a:latin typeface="Symbol" panose="05050102010706020507" pitchFamily="18" charset="2"/>
                        </a:rPr>
                        <a:t>m</a:t>
                      </a:r>
                      <a:r>
                        <a:rPr lang="en-US" sz="1100" dirty="0"/>
                        <a:t>m]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Absorbed Power [W]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192747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r>
                        <a:rPr lang="en-US" sz="1100" dirty="0"/>
                        <a:t>Be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300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19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952518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r>
                        <a:rPr lang="en-US" sz="1100" dirty="0"/>
                        <a:t>Diamond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300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40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03565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CD876E2-BA55-4F3A-8283-175E491CFCE3}"/>
              </a:ext>
            </a:extLst>
          </p:cNvPr>
          <p:cNvSpPr txBox="1"/>
          <p:nvPr/>
        </p:nvSpPr>
        <p:spPr>
          <a:xfrm rot="16200000">
            <a:off x="4791737" y="1367402"/>
            <a:ext cx="1170484" cy="4062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Absorption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842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Power Absorbed by Mirror</a:t>
            </a:r>
            <a:endParaRPr lang="en-GB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0E3743-92E1-4B7A-8352-793223F14686}"/>
              </a:ext>
            </a:extLst>
          </p:cNvPr>
          <p:cNvGrpSpPr/>
          <p:nvPr/>
        </p:nvGrpSpPr>
        <p:grpSpPr>
          <a:xfrm>
            <a:off x="125090" y="3034142"/>
            <a:ext cx="3564911" cy="2314363"/>
            <a:chOff x="183417" y="1353227"/>
            <a:chExt cx="3564911" cy="2314363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417" y="1353227"/>
              <a:ext cx="3564911" cy="2314363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H="1">
              <a:off x="583183" y="1723158"/>
              <a:ext cx="288032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ángulo 17"/>
            <p:cNvSpPr/>
            <p:nvPr/>
          </p:nvSpPr>
          <p:spPr>
            <a:xfrm>
              <a:off x="539552" y="1461073"/>
              <a:ext cx="1192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1</a:t>
              </a:r>
              <a:r>
                <a:rPr lang="en-US" sz="1400" baseline="30000" dirty="0"/>
                <a:t>st</a:t>
              </a:r>
              <a:r>
                <a:rPr lang="en-US" sz="1400" dirty="0"/>
                <a:t> Harmonic</a:t>
              </a:r>
            </a:p>
          </p:txBody>
        </p:sp>
        <p:sp>
          <p:nvSpPr>
            <p:cNvPr id="15" name="Rectángulo 17"/>
            <p:cNvSpPr/>
            <p:nvPr/>
          </p:nvSpPr>
          <p:spPr>
            <a:xfrm>
              <a:off x="1011746" y="2065362"/>
              <a:ext cx="12410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3</a:t>
              </a:r>
              <a:r>
                <a:rPr lang="en-US" sz="1400" baseline="30000" dirty="0"/>
                <a:t>rd</a:t>
              </a:r>
              <a:r>
                <a:rPr lang="en-US" sz="1400" dirty="0"/>
                <a:t> Harmonic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H="1">
              <a:off x="859045" y="2219250"/>
              <a:ext cx="159258" cy="309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ángulo 17"/>
          <p:cNvSpPr/>
          <p:nvPr/>
        </p:nvSpPr>
        <p:spPr>
          <a:xfrm>
            <a:off x="583873" y="2759773"/>
            <a:ext cx="39180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Example of reflection, primarily mirrors @ 30 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5274E4-7B0F-4F99-83EB-C015D39B364F}"/>
              </a:ext>
            </a:extLst>
          </p:cNvPr>
          <p:cNvGrpSpPr/>
          <p:nvPr/>
        </p:nvGrpSpPr>
        <p:grpSpPr>
          <a:xfrm>
            <a:off x="3690001" y="3262232"/>
            <a:ext cx="4519838" cy="2221680"/>
            <a:chOff x="3690001" y="3262232"/>
            <a:chExt cx="4519838" cy="222168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3530" y="3262232"/>
              <a:ext cx="2996309" cy="2221680"/>
            </a:xfrm>
            <a:prstGeom prst="rect">
              <a:avLst/>
            </a:prstGeom>
          </p:spPr>
        </p:pic>
        <p:sp>
          <p:nvSpPr>
            <p:cNvPr id="23" name="Rectángulo 17"/>
            <p:cNvSpPr/>
            <p:nvPr/>
          </p:nvSpPr>
          <p:spPr>
            <a:xfrm>
              <a:off x="6055791" y="3475951"/>
              <a:ext cx="12410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3</a:t>
              </a:r>
              <a:r>
                <a:rPr lang="en-US" sz="1400" baseline="30000" dirty="0"/>
                <a:t>rd</a:t>
              </a:r>
              <a:r>
                <a:rPr lang="en-US" sz="1400" dirty="0"/>
                <a:t> Harmonic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 flipV="1">
              <a:off x="5912741" y="3427876"/>
              <a:ext cx="171427" cy="1497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3690001" y="4627447"/>
              <a:ext cx="1460715" cy="462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ángulo 17"/>
            <p:cNvSpPr/>
            <p:nvPr/>
          </p:nvSpPr>
          <p:spPr>
            <a:xfrm>
              <a:off x="6552013" y="3783728"/>
              <a:ext cx="157927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/>
                <a:t>Absorbed power 52 W</a:t>
              </a: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848" y="3519101"/>
            <a:ext cx="1472022" cy="13073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9EA2C2-ED92-4BB2-B206-2434FB3AF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96" y="1251866"/>
            <a:ext cx="2121839" cy="15237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125525-0727-4C4E-9767-EBDE6ED29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776" y="1220706"/>
            <a:ext cx="2191821" cy="1585403"/>
          </a:xfrm>
          <a:prstGeom prst="rect">
            <a:avLst/>
          </a:prstGeom>
        </p:spPr>
      </p:pic>
      <p:sp>
        <p:nvSpPr>
          <p:cNvPr id="29" name="Rectángulo 17">
            <a:extLst>
              <a:ext uri="{FF2B5EF4-FFF2-40B4-BE49-F238E27FC236}">
                <a16:creationId xmlns:a16="http://schemas.microsoft.com/office/drawing/2014/main" id="{0F50D834-F6E1-4AE3-B00D-B65EFF2C0982}"/>
              </a:ext>
            </a:extLst>
          </p:cNvPr>
          <p:cNvSpPr/>
          <p:nvPr/>
        </p:nvSpPr>
        <p:spPr>
          <a:xfrm>
            <a:off x="129081" y="978244"/>
            <a:ext cx="46355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Same material, different angles       Same angle, different coatings</a:t>
            </a:r>
          </a:p>
          <a:p>
            <a:endParaRPr lang="en-US" sz="1200" dirty="0">
              <a:solidFill>
                <a:srgbClr val="00206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AD0930-95BA-4001-8801-751DA59DF2D5}"/>
              </a:ext>
            </a:extLst>
          </p:cNvPr>
          <p:cNvGrpSpPr/>
          <p:nvPr/>
        </p:nvGrpSpPr>
        <p:grpSpPr>
          <a:xfrm>
            <a:off x="3719707" y="682631"/>
            <a:ext cx="4533855" cy="2951495"/>
            <a:chOff x="3719707" y="682631"/>
            <a:chExt cx="4533855" cy="295149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32034" y="985395"/>
              <a:ext cx="2976837" cy="2287940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 flipH="1">
              <a:off x="5767759" y="944716"/>
              <a:ext cx="288032" cy="4320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ángulo 17"/>
            <p:cNvSpPr/>
            <p:nvPr/>
          </p:nvSpPr>
          <p:spPr>
            <a:xfrm>
              <a:off x="5724128" y="682631"/>
              <a:ext cx="1192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1</a:t>
              </a:r>
              <a:r>
                <a:rPr lang="en-US" sz="1400" baseline="30000" dirty="0"/>
                <a:t>st</a:t>
              </a:r>
              <a:r>
                <a:rPr lang="en-US" sz="1400" dirty="0"/>
                <a:t> Harmonic</a:t>
              </a:r>
            </a:p>
          </p:txBody>
        </p:sp>
        <p:sp>
          <p:nvSpPr>
            <p:cNvPr id="31" name="Rectángulo 17"/>
            <p:cNvSpPr/>
            <p:nvPr/>
          </p:nvSpPr>
          <p:spPr>
            <a:xfrm>
              <a:off x="6595736" y="1154008"/>
              <a:ext cx="16578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/>
                <a:t>Absorbed power 113 W</a:t>
              </a:r>
            </a:p>
          </p:txBody>
        </p:sp>
        <p:cxnSp>
          <p:nvCxnSpPr>
            <p:cNvPr id="17" name="Straight Arrow Connector 16"/>
            <p:cNvCxnSpPr>
              <a:cxnSpLocks/>
            </p:cNvCxnSpPr>
            <p:nvPr/>
          </p:nvCxnSpPr>
          <p:spPr>
            <a:xfrm flipV="1">
              <a:off x="3719707" y="2348864"/>
              <a:ext cx="1734294" cy="12852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EA1A2BC-FE5B-4CDA-9AFA-A609EFE47FFF}"/>
              </a:ext>
            </a:extLst>
          </p:cNvPr>
          <p:cNvSpPr txBox="1"/>
          <p:nvPr/>
        </p:nvSpPr>
        <p:spPr>
          <a:xfrm rot="16200000">
            <a:off x="-267471" y="1765215"/>
            <a:ext cx="8675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Reflectivity</a:t>
            </a:r>
            <a:endParaRPr lang="en-GB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B682B3-BC9E-49B8-8276-943FF361A227}"/>
              </a:ext>
            </a:extLst>
          </p:cNvPr>
          <p:cNvSpPr txBox="1"/>
          <p:nvPr/>
        </p:nvSpPr>
        <p:spPr>
          <a:xfrm rot="16200000">
            <a:off x="2063206" y="1720308"/>
            <a:ext cx="86754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Reflectivity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70877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2764AC4-BCBA-466A-9B3B-5DE112DF0497}"/>
              </a:ext>
            </a:extLst>
          </p:cNvPr>
          <p:cNvGrpSpPr/>
          <p:nvPr/>
        </p:nvGrpSpPr>
        <p:grpSpPr>
          <a:xfrm>
            <a:off x="406157" y="853031"/>
            <a:ext cx="8382474" cy="2362262"/>
            <a:chOff x="375994" y="2047314"/>
            <a:chExt cx="8382474" cy="236226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4F283F4-32C5-4F83-AC6D-4D76FDD4D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994" y="2089615"/>
              <a:ext cx="3940732" cy="23132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6F625A-3659-4195-837C-DE9BDB1D1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534" y="2047314"/>
              <a:ext cx="4016934" cy="2362262"/>
            </a:xfrm>
            <a:prstGeom prst="rect">
              <a:avLst/>
            </a:prstGeom>
          </p:spPr>
        </p:pic>
        <p:sp>
          <p:nvSpPr>
            <p:cNvPr id="16" name="Rectángulo 17">
              <a:extLst>
                <a:ext uri="{FF2B5EF4-FFF2-40B4-BE49-F238E27FC236}">
                  <a16:creationId xmlns:a16="http://schemas.microsoft.com/office/drawing/2014/main" id="{DB9E9C77-76E4-4EFD-9151-D382FB928765}"/>
                </a:ext>
              </a:extLst>
            </p:cNvPr>
            <p:cNvSpPr/>
            <p:nvPr/>
          </p:nvSpPr>
          <p:spPr>
            <a:xfrm>
              <a:off x="5673658" y="2209428"/>
              <a:ext cx="16706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002060"/>
                  </a:solidFill>
                </a:rPr>
                <a:t>Diamond (300 </a:t>
              </a:r>
              <a:r>
                <a:rPr lang="en-US" sz="1400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sz="1400" dirty="0">
                  <a:solidFill>
                    <a:srgbClr val="002060"/>
                  </a:solidFill>
                </a:rPr>
                <a:t>m)</a:t>
              </a:r>
            </a:p>
          </p:txBody>
        </p:sp>
        <p:sp>
          <p:nvSpPr>
            <p:cNvPr id="17" name="Rectángulo 17">
              <a:extLst>
                <a:ext uri="{FF2B5EF4-FFF2-40B4-BE49-F238E27FC236}">
                  <a16:creationId xmlns:a16="http://schemas.microsoft.com/office/drawing/2014/main" id="{2A60194B-DDDF-44EC-BE5A-723BE1193A45}"/>
                </a:ext>
              </a:extLst>
            </p:cNvPr>
            <p:cNvSpPr/>
            <p:nvPr/>
          </p:nvSpPr>
          <p:spPr>
            <a:xfrm>
              <a:off x="1547664" y="2261691"/>
              <a:ext cx="12186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002060"/>
                  </a:solidFill>
                </a:rPr>
                <a:t>Be (300 </a:t>
              </a:r>
              <a:r>
                <a:rPr lang="en-US" sz="1400" dirty="0">
                  <a:solidFill>
                    <a:srgbClr val="002060"/>
                  </a:solidFill>
                  <a:latin typeface="Symbol" panose="05050102010706020507" pitchFamily="18" charset="2"/>
                </a:rPr>
                <a:t>m</a:t>
              </a:r>
              <a:r>
                <a:rPr lang="en-US" sz="1400" dirty="0">
                  <a:solidFill>
                    <a:srgbClr val="002060"/>
                  </a:solidFill>
                </a:rPr>
                <a:t>m)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Attenuator and Mirror absorption</a:t>
            </a:r>
            <a:endParaRPr lang="en-GB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>
          <a:xfrm>
            <a:off x="630001" y="5402791"/>
            <a:ext cx="6120000" cy="177074"/>
          </a:xfrm>
        </p:spPr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4740" y="3054442"/>
            <a:ext cx="87425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Heat load on mirrors @ 30 m:     </a:t>
            </a:r>
            <a:r>
              <a:rPr lang="en-US" sz="1400" dirty="0">
                <a:solidFill>
                  <a:srgbClr val="002060"/>
                </a:solidFill>
              </a:rPr>
              <a:t>Si (7 </a:t>
            </a:r>
            <a:r>
              <a:rPr lang="en-US" sz="1400" dirty="0" err="1">
                <a:solidFill>
                  <a:srgbClr val="002060"/>
                </a:solidFill>
              </a:rPr>
              <a:t>mrad</a:t>
            </a:r>
            <a:r>
              <a:rPr lang="en-US" sz="1400" dirty="0">
                <a:solidFill>
                  <a:srgbClr val="002060"/>
                </a:solidFill>
              </a:rPr>
              <a:t>)                                           Diamond (100 </a:t>
            </a:r>
            <a:r>
              <a:rPr lang="en-US" sz="1400" dirty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400" dirty="0">
                <a:solidFill>
                  <a:srgbClr val="002060"/>
                </a:solidFill>
              </a:rPr>
              <a:t>m) + Rh (3 </a:t>
            </a:r>
            <a:r>
              <a:rPr lang="en-US" sz="1400" dirty="0" err="1">
                <a:solidFill>
                  <a:srgbClr val="002060"/>
                </a:solidFill>
              </a:rPr>
              <a:t>mrad</a:t>
            </a:r>
            <a:endParaRPr lang="en-US" sz="1400" dirty="0">
              <a:solidFill>
                <a:srgbClr val="002060"/>
              </a:solidFill>
            </a:endParaRPr>
          </a:p>
          <a:p>
            <a:r>
              <a:rPr lang="en-US" sz="1400" dirty="0"/>
              <a:t>                                                   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7C1F4-0277-4187-A397-5C88612D5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54" y="3276577"/>
            <a:ext cx="3951650" cy="2276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AAA62C-0247-4561-80A1-F3394D80E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697" y="3266869"/>
            <a:ext cx="4016934" cy="23227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883" y="59874"/>
            <a:ext cx="936104" cy="69607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5C0FB75-AB39-4F9E-A3BA-EA479CEB2C10}"/>
              </a:ext>
            </a:extLst>
          </p:cNvPr>
          <p:cNvSpPr/>
          <p:nvPr/>
        </p:nvSpPr>
        <p:spPr>
          <a:xfrm>
            <a:off x="27013" y="622800"/>
            <a:ext cx="5676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Heat load on attenuators @ 23 m with a projection of 2 mm x 1 mm:</a:t>
            </a:r>
          </a:p>
        </p:txBody>
      </p:sp>
    </p:spTree>
    <p:extLst>
      <p:ext uri="{BB962C8B-B14F-4D97-AF65-F5344CB8AC3E}">
        <p14:creationId xmlns:p14="http://schemas.microsoft.com/office/powerpoint/2010/main" val="370709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1BDF-58FC-4BC3-9FC8-55A846CA1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Thermal Conductivity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9C3EE-3486-44DE-923E-06CC4A6EAD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7200" y="805272"/>
                <a:ext cx="5212952" cy="4373069"/>
              </a:xfrm>
            </p:spPr>
            <p:txBody>
              <a:bodyPr>
                <a:normAutofit fontScale="70000" lnSpcReduction="200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Previous slides: calculation of heat load</a:t>
                </a:r>
              </a:p>
              <a:p>
                <a:pPr marL="461963" lvl="1" indent="-285750"/>
                <a:r>
                  <a:rPr lang="en-US" dirty="0"/>
                  <a:t>Now: physics to deal with them – (mainly) </a:t>
                </a:r>
                <a:r>
                  <a:rPr lang="en-US" i="1" dirty="0"/>
                  <a:t>thermal conductivity</a:t>
                </a:r>
              </a:p>
              <a:p>
                <a:pPr marL="461963" lvl="1" indent="-285750"/>
                <a:r>
                  <a:rPr lang="en-US" i="1" dirty="0"/>
                  <a:t>One-dimensional</a:t>
                </a:r>
                <a:r>
                  <a:rPr lang="en-US" dirty="0"/>
                  <a:t> heat equation [1]</a:t>
                </a:r>
              </a:p>
              <a:p>
                <a:pPr marL="17621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176213" lvl="1" indent="0">
                  <a:buNone/>
                </a:pPr>
                <a:r>
                  <a:rPr lang="en-US" dirty="0"/>
                  <a:t>(neglecting thermal source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𝑔𝑒𝑛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Steady-state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 and constant boundary rate of thermal 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wall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marL="17621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𝑘𝐴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dT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176213" lvl="1" indent="0">
                  <a:buNone/>
                </a:pPr>
                <a:r>
                  <a:rPr lang="en-US" dirty="0"/>
                  <a:t>(</a:t>
                </a:r>
                <a:r>
                  <a:rPr lang="en-US" b="1" dirty="0"/>
                  <a:t>Fourier’s law of heat conduction</a:t>
                </a:r>
                <a:r>
                  <a:rPr lang="en-US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/>
                  <a:t>Thermal gradients inversely proportional to conductivity (for 1-D planar)</a:t>
                </a:r>
              </a:p>
              <a:p>
                <a:pPr marL="17621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dT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∝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dirty="0"/>
              </a:p>
              <a:p>
                <a:pPr marL="176213" lvl="1" indent="0">
                  <a:buNone/>
                </a:pPr>
                <a:endParaRPr lang="en-US" dirty="0"/>
              </a:p>
              <a:p>
                <a:pPr marL="176213" lvl="1" indent="0">
                  <a:buNone/>
                </a:pPr>
                <a:endParaRPr lang="en-US" i="1" dirty="0"/>
              </a:p>
              <a:p>
                <a:pPr marL="176213" lvl="1" indent="0">
                  <a:buNone/>
                </a:pPr>
                <a:endParaRPr lang="en-US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29C3EE-3486-44DE-923E-06CC4A6EAD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200" y="805272"/>
                <a:ext cx="5212952" cy="4373069"/>
              </a:xfrm>
              <a:blipFill>
                <a:blip r:embed="rId2"/>
                <a:stretch>
                  <a:fillRect l="-1754" t="-1953" r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94829-F28C-48D5-94AF-BE6AF0ECC3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BC317-E00F-406E-863A-5F2634CD2F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6CEB7-263A-4E57-A9EA-F7BFAE500B9D}"/>
              </a:ext>
            </a:extLst>
          </p:cNvPr>
          <p:cNvSpPr txBox="1"/>
          <p:nvPr/>
        </p:nvSpPr>
        <p:spPr>
          <a:xfrm>
            <a:off x="89601" y="5178341"/>
            <a:ext cx="7200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[1] A. J. </a:t>
            </a:r>
            <a:r>
              <a:rPr lang="en-US" sz="800" dirty="0" err="1"/>
              <a:t>Ghajar</a:t>
            </a:r>
            <a:r>
              <a:rPr lang="en-US" sz="800" dirty="0"/>
              <a:t> and D. </a:t>
            </a:r>
            <a:r>
              <a:rPr lang="en-US" sz="800" dirty="0" err="1"/>
              <a:t>Yunus</a:t>
            </a:r>
            <a:r>
              <a:rPr lang="en-US" sz="800" dirty="0"/>
              <a:t> A. </a:t>
            </a:r>
            <a:r>
              <a:rPr lang="en-US" sz="800" dirty="0" err="1"/>
              <a:t>Cengel</a:t>
            </a:r>
            <a:r>
              <a:rPr lang="en-US" sz="800" dirty="0"/>
              <a:t>, </a:t>
            </a:r>
            <a:r>
              <a:rPr lang="en-US" sz="800" i="1" dirty="0"/>
              <a:t>Heat and Mass Transfer: Fundamentals and Applications</a:t>
            </a:r>
            <a:r>
              <a:rPr lang="en-US" sz="800" dirty="0"/>
              <a:t>. McGraw-Hill Education, 2014. </a:t>
            </a:r>
            <a:endParaRPr lang="en-US" sz="800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FB3C04-C075-4C88-878C-A79AC3618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568" y="2209428"/>
            <a:ext cx="2088232" cy="2441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29CDB0-F153-44A8-B84F-366E013CAEAE}"/>
                  </a:ext>
                </a:extLst>
              </p:cNvPr>
              <p:cNvSpPr/>
              <p:nvPr/>
            </p:nvSpPr>
            <p:spPr>
              <a:xfrm>
                <a:off x="6156176" y="943741"/>
                <a:ext cx="2727670" cy="944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6213" lvl="1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: thermal conductivity</a:t>
                </a:r>
              </a:p>
              <a:p>
                <a:pPr marL="176213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: specific heat</a:t>
                </a:r>
              </a:p>
              <a:p>
                <a:pPr marL="176213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density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29CDB0-F153-44A8-B84F-366E013CAE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943741"/>
                <a:ext cx="2727670" cy="944746"/>
              </a:xfrm>
              <a:prstGeom prst="rect">
                <a:avLst/>
              </a:prstGeom>
              <a:blipFill>
                <a:blip r:embed="rId4"/>
                <a:stretch>
                  <a:fillRect t="-3871" r="-156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70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2C6E4-C95C-4550-8043-2943916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Conductivities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A3B059-CC68-44CD-A028-37EC20A3B2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7200" y="805272"/>
                <a:ext cx="8236800" cy="1616997"/>
              </a:xfrm>
            </p:spPr>
            <p:txBody>
              <a:bodyPr>
                <a:normAutofit fontScale="62500" lnSpcReduction="20000"/>
              </a:bodyPr>
              <a:lstStyle/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/>
                  <a:t>Thermal gradients inversely proportional to conductivity (for 1-D planar):</a:t>
                </a:r>
              </a:p>
              <a:p>
                <a:pPr marL="17621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dT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∝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borderBox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Thermal conductivity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critical to reduce thermal gradients</a:t>
                </a:r>
              </a:p>
              <a:p>
                <a:pPr lvl="1"/>
                <a:r>
                  <a:rPr lang="en-US" dirty="0"/>
                  <a:t>Low thermal expansion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high mechanical resistance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critical for thermal stresses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A3B059-CC68-44CD-A028-37EC20A3B2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200" y="805272"/>
                <a:ext cx="8236800" cy="1616997"/>
              </a:xfrm>
              <a:blipFill>
                <a:blip r:embed="rId2"/>
                <a:stretch>
                  <a:fillRect t="-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A0822-9D27-4025-9B61-D15F69047C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26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8CD57-9394-4FA9-ACE8-2B2FBFE143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30001" y="5402791"/>
            <a:ext cx="6120000" cy="177074"/>
          </a:xfrm>
        </p:spPr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F019AF-5926-42D8-857C-E4DE1ED82D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52" y="2478012"/>
            <a:ext cx="3504000" cy="262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C6EBB-3607-4C5E-8F9C-EFF36238997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52" y="2478012"/>
            <a:ext cx="3504000" cy="262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6D2BAA-ABF0-4447-B2E4-38C494A29E5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52" y="2478012"/>
            <a:ext cx="3504000" cy="262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F36C8D-9CE3-4F0A-B654-12B3A608C24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52" y="2478012"/>
            <a:ext cx="3504000" cy="262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9E92E5B-C02B-4723-AAD6-3A90969FB716}"/>
              </a:ext>
            </a:extLst>
          </p:cNvPr>
          <p:cNvGrpSpPr/>
          <p:nvPr/>
        </p:nvGrpSpPr>
        <p:grpSpPr>
          <a:xfrm>
            <a:off x="4347742" y="2478012"/>
            <a:ext cx="4635800" cy="2626684"/>
            <a:chOff x="4347742" y="2478012"/>
            <a:chExt cx="4635800" cy="262668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5AA65FC-8994-44E5-837A-5886C36D11D3}"/>
                </a:ext>
              </a:extLst>
            </p:cNvPr>
            <p:cNvGrpSpPr/>
            <p:nvPr/>
          </p:nvGrpSpPr>
          <p:grpSpPr>
            <a:xfrm>
              <a:off x="4347742" y="2478012"/>
              <a:ext cx="4162045" cy="2626684"/>
              <a:chOff x="4283055" y="2639053"/>
              <a:chExt cx="4162045" cy="262668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0EA50D8-7671-4239-A30F-1F48A099DFF1}"/>
                  </a:ext>
                </a:extLst>
              </p:cNvPr>
              <p:cNvGrpSpPr/>
              <p:nvPr/>
            </p:nvGrpSpPr>
            <p:grpSpPr>
              <a:xfrm>
                <a:off x="5004048" y="2857500"/>
                <a:ext cx="2952328" cy="2304256"/>
                <a:chOff x="5220072" y="2641476"/>
                <a:chExt cx="2952328" cy="2304256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E315FEC3-7899-49DD-8BDB-767869641CB8}"/>
                    </a:ext>
                  </a:extLst>
                </p:cNvPr>
                <p:cNvCxnSpPr/>
                <p:nvPr/>
              </p:nvCxnSpPr>
              <p:spPr>
                <a:xfrm>
                  <a:off x="5220072" y="4945732"/>
                  <a:ext cx="295232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3DC1C99F-3D3C-44F9-A0CA-773D7BF96E43}"/>
                    </a:ext>
                  </a:extLst>
                </p:cNvPr>
                <p:cNvCxnSpPr/>
                <p:nvPr/>
              </p:nvCxnSpPr>
              <p:spPr>
                <a:xfrm flipV="1">
                  <a:off x="5220072" y="2641476"/>
                  <a:ext cx="0" cy="230425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094CFA10-FFA5-4449-A4C4-036DB5A5FDF1}"/>
                      </a:ext>
                    </a:extLst>
                  </p:cNvPr>
                  <p:cNvSpPr txBox="1"/>
                  <p:nvPr/>
                </p:nvSpPr>
                <p:spPr>
                  <a:xfrm>
                    <a:off x="4283055" y="2639053"/>
                    <a:ext cx="64081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094CFA10-FFA5-4449-A4C4-036DB5A5FD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83055" y="2639053"/>
                    <a:ext cx="640816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7D17340-1527-420B-AB0D-E1E863E88285}"/>
                      </a:ext>
                    </a:extLst>
                  </p:cNvPr>
                  <p:cNvSpPr txBox="1"/>
                  <p:nvPr/>
                </p:nvSpPr>
                <p:spPr>
                  <a:xfrm>
                    <a:off x="7956376" y="4874476"/>
                    <a:ext cx="488724" cy="3912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7D17340-1527-420B-AB0D-E1E863E882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56376" y="4874476"/>
                    <a:ext cx="488724" cy="39126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4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4B0D3F9-FEB0-445B-9FC3-061928856E9A}"/>
                  </a:ext>
                </a:extLst>
              </p:cNvPr>
              <p:cNvSpPr/>
              <p:nvPr/>
            </p:nvSpPr>
            <p:spPr>
              <a:xfrm>
                <a:off x="6480212" y="4610233"/>
                <a:ext cx="1656161" cy="528485"/>
              </a:xfrm>
              <a:prstGeom prst="ellipse">
                <a:avLst/>
              </a:prstGeom>
              <a:solidFill>
                <a:srgbClr val="D520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Stainless steel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055E430-7648-415F-B438-4C586F0290D1}"/>
                  </a:ext>
                </a:extLst>
              </p:cNvPr>
              <p:cNvSpPr/>
              <p:nvPr/>
            </p:nvSpPr>
            <p:spPr>
              <a:xfrm>
                <a:off x="5796136" y="2908940"/>
                <a:ext cx="1656161" cy="369332"/>
              </a:xfrm>
              <a:prstGeom prst="ellipse">
                <a:avLst/>
              </a:prstGeom>
              <a:solidFill>
                <a:srgbClr val="147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Diamond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6B716D58-1E71-4636-A1EF-A668E9B7434B}"/>
                      </a:ext>
                    </a:extLst>
                  </p:cNvPr>
                  <p:cNvSpPr/>
                  <p:nvPr/>
                </p:nvSpPr>
                <p:spPr>
                  <a:xfrm>
                    <a:off x="6084169" y="3179523"/>
                    <a:ext cx="1080094" cy="369332"/>
                  </a:xfrm>
                  <a:prstGeom prst="ellipse">
                    <a:avLst/>
                  </a:prstGeom>
                  <a:solidFill>
                    <a:srgbClr val="7B7B7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/>
                      <a:t>Silicon</a:t>
                    </a:r>
                  </a:p>
                  <a:p>
                    <a:pPr algn="ctr"/>
                    <a:r>
                      <a:rPr lang="en-US" sz="1200" dirty="0"/>
                      <a:t>(</a:t>
                    </a:r>
                    <a14:m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: </m:t>
                        </m:r>
                      </m:oMath>
                    </a14:m>
                    <a:r>
                      <a:rPr lang="en-US" sz="1200" dirty="0"/>
                      <a:t>LN2) </a:t>
                    </a:r>
                  </a:p>
                </p:txBody>
              </p:sp>
            </mc:Choice>
            <mc:Fallback xmlns=""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6B716D58-1E71-4636-A1EF-A668E9B743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84169" y="3179523"/>
                    <a:ext cx="1080094" cy="369332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 t="-14754" b="-2295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A4F3A92E-37F7-4C6D-8932-6C59B86C6839}"/>
                      </a:ext>
                    </a:extLst>
                  </p:cNvPr>
                  <p:cNvSpPr/>
                  <p:nvPr/>
                </p:nvSpPr>
                <p:spPr>
                  <a:xfrm>
                    <a:off x="5868143" y="3750068"/>
                    <a:ext cx="1512146" cy="410911"/>
                  </a:xfrm>
                  <a:prstGeom prst="ellipse">
                    <a:avLst/>
                  </a:prstGeom>
                  <a:solidFill>
                    <a:srgbClr val="FF801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dirty="0"/>
                      <a:t>Coppers</a:t>
                    </a:r>
                  </a:p>
                  <a:p>
                    <a:pPr algn="ctr"/>
                    <a:r>
                      <a:rPr lang="en-US" sz="1200" dirty="0"/>
                      <a:t>(high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r>
                      <a:rPr lang="en-US" sz="1200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A4F3A92E-37F7-4C6D-8932-6C59B86C683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8143" y="3750068"/>
                    <a:ext cx="1512146" cy="410911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 t="-10448" b="-1492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AAB6F6-E015-418C-8FE9-2AB879345C6A}"/>
                </a:ext>
              </a:extLst>
            </p:cNvPr>
            <p:cNvSpPr txBox="1"/>
            <p:nvPr/>
          </p:nvSpPr>
          <p:spPr>
            <a:xfrm>
              <a:off x="8036031" y="4168634"/>
              <a:ext cx="94751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Quite bad absorbers…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16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D9E4174-3438-47C0-B088-F4D73BF3134A}"/>
              </a:ext>
            </a:extLst>
          </p:cNvPr>
          <p:cNvGrpSpPr/>
          <p:nvPr/>
        </p:nvGrpSpPr>
        <p:grpSpPr>
          <a:xfrm>
            <a:off x="5158890" y="1633364"/>
            <a:ext cx="3255779" cy="1584176"/>
            <a:chOff x="4067944" y="1705372"/>
            <a:chExt cx="4073847" cy="19822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945B80-308B-4BE8-A00A-E7A9E1657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7944" y="1705372"/>
              <a:ext cx="4073847" cy="198222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20AF74-CAC4-4578-9097-0DA7FD10E6E9}"/>
                </a:ext>
              </a:extLst>
            </p:cNvPr>
            <p:cNvSpPr/>
            <p:nvPr/>
          </p:nvSpPr>
          <p:spPr>
            <a:xfrm>
              <a:off x="6876256" y="1777380"/>
              <a:ext cx="86409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29F738-0859-46E3-9A88-8801B66E692B}"/>
                </a:ext>
              </a:extLst>
            </p:cNvPr>
            <p:cNvSpPr/>
            <p:nvPr/>
          </p:nvSpPr>
          <p:spPr>
            <a:xfrm>
              <a:off x="4283968" y="2611222"/>
              <a:ext cx="576064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7DDD3D-658C-4F9D-B663-AFAAABC07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Other Modes of Heat Transfer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BDAA5-0BB7-4587-9808-A71AF38770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7200" y="805272"/>
                <a:ext cx="4981021" cy="442849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Convection</a:t>
                </a:r>
              </a:p>
              <a:p>
                <a:pPr lvl="1"/>
                <a:r>
                  <a:rPr lang="en-US" b="1" dirty="0"/>
                  <a:t>Forced convection: </a:t>
                </a:r>
                <a:r>
                  <a:rPr lang="en-US" dirty="0"/>
                  <a:t>internal W</a:t>
                </a:r>
                <a:r>
                  <a:rPr lang="en-US" i="1" dirty="0"/>
                  <a:t>ater/LN2</a:t>
                </a:r>
                <a:r>
                  <a:rPr lang="en-US" dirty="0"/>
                  <a:t> cooling with “tubing”</a:t>
                </a:r>
              </a:p>
              <a:p>
                <a:pPr lvl="2"/>
                <a:r>
                  <a:rPr lang="en-US" dirty="0"/>
                  <a:t>Cooling linked to convection coefficient from empirical equations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wanted high)</a:t>
                </a:r>
              </a:p>
              <a:p>
                <a:pPr marL="2667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2667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Radiation</a:t>
                </a:r>
              </a:p>
              <a:p>
                <a:pPr lvl="1"/>
                <a:r>
                  <a:rPr lang="en-US" dirty="0"/>
                  <a:t>Not discussed here</a:t>
                </a:r>
              </a:p>
              <a:p>
                <a:pPr lvl="1"/>
                <a:r>
                  <a:rPr lang="en-US" dirty="0"/>
                  <a:t>At high temperature differences</a:t>
                </a:r>
              </a:p>
              <a:p>
                <a:pPr marL="176213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BDAA5-0BB7-4587-9808-A71AF38770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200" y="805272"/>
                <a:ext cx="4981021" cy="4428492"/>
              </a:xfrm>
              <a:blipFill>
                <a:blip r:embed="rId3"/>
                <a:stretch>
                  <a:fillRect l="-2570" t="-1788" r="-3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16685-98C7-43AA-9DF6-B4A88DD04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27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F8AA9-6D29-49A6-9CA1-6F5B1E7502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</p:spTree>
    <p:extLst>
      <p:ext uri="{BB962C8B-B14F-4D97-AF65-F5344CB8AC3E}">
        <p14:creationId xmlns:p14="http://schemas.microsoft.com/office/powerpoint/2010/main" val="7352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2231-F36E-4E11-8AD5-97AB1233F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Why Finite Element Analysis (FEA)?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70CB0-9A88-4A6E-AD38-148CC46B1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0" y="805271"/>
            <a:ext cx="3851920" cy="1332149"/>
          </a:xfrm>
        </p:spPr>
        <p:txBody>
          <a:bodyPr>
            <a:normAutofit/>
          </a:bodyPr>
          <a:lstStyle/>
          <a:p>
            <a:r>
              <a:rPr lang="en-US" u="sng" dirty="0"/>
              <a:t>Simple geometries</a:t>
            </a:r>
            <a:r>
              <a:rPr lang="en-US" dirty="0"/>
              <a:t>: </a:t>
            </a:r>
            <a:r>
              <a:rPr lang="en-US" i="1" dirty="0"/>
              <a:t>analytical </a:t>
            </a:r>
            <a:r>
              <a:rPr lang="en-US" dirty="0"/>
              <a:t>solutions exist</a:t>
            </a:r>
          </a:p>
          <a:p>
            <a:pPr lvl="1"/>
            <a:r>
              <a:rPr lang="en-US" dirty="0"/>
              <a:t>Continuous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571CD-6CC3-4C4A-8FFA-B8AA71F881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28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259C3-C392-49EC-A88D-5035AFE225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F3D837-9CF5-4B3B-94A3-C316B66C4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680979"/>
            <a:ext cx="1401204" cy="1638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16785A8-1E0B-460B-8525-CAEF5EC2048B}"/>
                  </a:ext>
                </a:extLst>
              </p:cNvPr>
              <p:cNvSpPr/>
              <p:nvPr/>
            </p:nvSpPr>
            <p:spPr>
              <a:xfrm>
                <a:off x="5420473" y="1049844"/>
                <a:ext cx="2124289" cy="832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Solved: analytical differential equation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16785A8-1E0B-460B-8525-CAEF5EC204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473" y="1049844"/>
                <a:ext cx="2124289" cy="832216"/>
              </a:xfrm>
              <a:prstGeom prst="rect">
                <a:avLst/>
              </a:prstGeom>
              <a:blipFill>
                <a:blip r:embed="rId3"/>
                <a:stretch>
                  <a:fillRect t="-730" r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FCCE8EE-7297-4030-94C0-1440B72AFC40}"/>
              </a:ext>
            </a:extLst>
          </p:cNvPr>
          <p:cNvGrpSpPr/>
          <p:nvPr/>
        </p:nvGrpSpPr>
        <p:grpSpPr>
          <a:xfrm>
            <a:off x="3851920" y="2541801"/>
            <a:ext cx="5220072" cy="2729467"/>
            <a:chOff x="3851920" y="2541801"/>
            <a:chExt cx="5220072" cy="272946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2E15E1-EF1D-4CA9-96F0-ABA242658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1920" y="2541801"/>
              <a:ext cx="5220072" cy="272946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93B5033-C05A-44C9-B3D2-BEBE3743C2B9}"/>
                    </a:ext>
                  </a:extLst>
                </p:cNvPr>
                <p:cNvSpPr/>
                <p:nvPr/>
              </p:nvSpPr>
              <p:spPr>
                <a:xfrm>
                  <a:off x="6574520" y="4441676"/>
                  <a:ext cx="180690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/>
                    <a:t>Solved: discrete system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93B5033-C05A-44C9-B3D2-BEBE3743C2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520" y="4441676"/>
                  <a:ext cx="1806905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7C1921-25C6-4358-B1FC-4CD4C8E3BC6C}"/>
              </a:ext>
            </a:extLst>
          </p:cNvPr>
          <p:cNvSpPr txBox="1">
            <a:spLocks/>
          </p:cNvSpPr>
          <p:nvPr/>
        </p:nvSpPr>
        <p:spPr bwMode="gray">
          <a:xfrm>
            <a:off x="71900" y="2579306"/>
            <a:ext cx="3489357" cy="2654458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85000" lnSpcReduction="10000"/>
          </a:bodyPr>
          <a:lstStyle>
            <a:lvl1pPr marL="180975" indent="-1809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57188" indent="-180975" algn="l" defTabSz="914400" rtl="0" eaLnBrk="1" latinLnBrk="0" hangingPunct="1"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447675" indent="-180975" algn="l" defTabSz="9144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7188" indent="18097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80000"/>
              <a:buFont typeface="Wingdings" pitchFamily="2" charset="2"/>
              <a:buChar char="l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174625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ITCOfficinaSans LT Book" pitchFamily="2" charset="0"/>
              <a:buChar char="&gt;"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Complex geometries</a:t>
            </a:r>
            <a:r>
              <a:rPr lang="en-US" dirty="0"/>
              <a:t>: </a:t>
            </a:r>
            <a:r>
              <a:rPr lang="en-US" i="1" dirty="0"/>
              <a:t>FEA mesh</a:t>
            </a:r>
            <a:r>
              <a:rPr lang="en-US" dirty="0"/>
              <a:t> captures nearly any desired shape</a:t>
            </a:r>
          </a:p>
          <a:p>
            <a:pPr lvl="1"/>
            <a:r>
              <a:rPr lang="en-US" dirty="0"/>
              <a:t>Discrete solution</a:t>
            </a:r>
          </a:p>
          <a:p>
            <a:pPr lvl="1"/>
            <a:r>
              <a:rPr lang="en-US" dirty="0"/>
              <a:t>FEA easily permits to use non-linear properties</a:t>
            </a:r>
          </a:p>
          <a:p>
            <a:pPr lvl="2"/>
            <a:r>
              <a:rPr lang="en-US" dirty="0"/>
              <a:t>Conductivities (</a:t>
            </a:r>
            <a:r>
              <a:rPr lang="en-US" i="1" dirty="0"/>
              <a:t>thermal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Stress-strain relationships (</a:t>
            </a:r>
            <a:r>
              <a:rPr lang="en-US" i="1" dirty="0"/>
              <a:t>mechanical</a:t>
            </a:r>
            <a:r>
              <a:rPr lang="en-US" dirty="0"/>
              <a:t>)</a:t>
            </a:r>
          </a:p>
          <a:p>
            <a:pPr marL="176213" lvl="1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Today: fast to solve &amp; </a:t>
            </a:r>
            <a:r>
              <a:rPr lang="en-US"/>
              <a:t>looks better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19B8DE-F556-4109-BD14-401948FB0DE2}"/>
              </a:ext>
            </a:extLst>
          </p:cNvPr>
          <p:cNvCxnSpPr/>
          <p:nvPr/>
        </p:nvCxnSpPr>
        <p:spPr>
          <a:xfrm>
            <a:off x="71900" y="2425452"/>
            <a:ext cx="8820580" cy="0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55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cap="none" dirty="0"/>
              <a:t>4 </a:t>
            </a:r>
            <a:r>
              <a:rPr lang="en-GB" sz="2400" dirty="0"/>
              <a:t>Beamline power components 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D79DA6-35A3-4004-9021-BA2828489850}"/>
              </a:ext>
            </a:extLst>
          </p:cNvPr>
          <p:cNvGrpSpPr/>
          <p:nvPr/>
        </p:nvGrpSpPr>
        <p:grpSpPr>
          <a:xfrm>
            <a:off x="467544" y="1850613"/>
            <a:ext cx="7770479" cy="1635589"/>
            <a:chOff x="162097" y="1166793"/>
            <a:chExt cx="7770479" cy="1635589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A8228092-61AA-44A8-B21D-CA8D286A462A}"/>
                </a:ext>
              </a:extLst>
            </p:cNvPr>
            <p:cNvGrpSpPr/>
            <p:nvPr/>
          </p:nvGrpSpPr>
          <p:grpSpPr>
            <a:xfrm>
              <a:off x="5210909" y="1626519"/>
              <a:ext cx="214938" cy="514246"/>
              <a:chOff x="7956376" y="2034597"/>
              <a:chExt cx="296256" cy="708802"/>
            </a:xfrm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EF1CDC54-B7E3-4311-8664-B5AF7C0A9A68}"/>
                  </a:ext>
                </a:extLst>
              </p:cNvPr>
              <p:cNvSpPr/>
              <p:nvPr/>
            </p:nvSpPr>
            <p:spPr>
              <a:xfrm>
                <a:off x="8028384" y="2034597"/>
                <a:ext cx="152240" cy="70880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3BB6619B-B18F-4F7C-8834-6D35A6EE0865}"/>
                  </a:ext>
                </a:extLst>
              </p:cNvPr>
              <p:cNvSpPr/>
              <p:nvPr/>
            </p:nvSpPr>
            <p:spPr>
              <a:xfrm>
                <a:off x="7956376" y="2185945"/>
                <a:ext cx="144016" cy="4061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5AE7982A-04C3-4A9A-BB5C-CAEB345D69AD}"/>
                  </a:ext>
                </a:extLst>
              </p:cNvPr>
              <p:cNvSpPr/>
              <p:nvPr/>
            </p:nvSpPr>
            <p:spPr>
              <a:xfrm>
                <a:off x="8108616" y="2185945"/>
                <a:ext cx="144016" cy="4061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162097" y="1166793"/>
              <a:ext cx="7770479" cy="1635589"/>
              <a:chOff x="730367" y="2046459"/>
              <a:chExt cx="7770479" cy="1635589"/>
            </a:xfrm>
          </p:grpSpPr>
          <p:pic>
            <p:nvPicPr>
              <p:cNvPr id="129" name="Picture 12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56947" y="2632921"/>
                <a:ext cx="467432" cy="281051"/>
              </a:xfrm>
              <a:prstGeom prst="rect">
                <a:avLst/>
              </a:prstGeom>
            </p:spPr>
          </p:pic>
          <p:pic>
            <p:nvPicPr>
              <p:cNvPr id="130" name="Picture 12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3072" y="2503329"/>
                <a:ext cx="413438" cy="274652"/>
              </a:xfrm>
              <a:prstGeom prst="rect">
                <a:avLst/>
              </a:prstGeom>
            </p:spPr>
          </p:pic>
          <p:sp>
            <p:nvSpPr>
              <p:cNvPr id="131" name="Cube 130"/>
              <p:cNvSpPr/>
              <p:nvPr/>
            </p:nvSpPr>
            <p:spPr>
              <a:xfrm rot="19705693">
                <a:off x="4114026" y="2704934"/>
                <a:ext cx="330811" cy="197102"/>
              </a:xfrm>
              <a:prstGeom prst="cube">
                <a:avLst>
                  <a:gd name="adj" fmla="val 10970"/>
                </a:avLst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2" name="Cube 131"/>
              <p:cNvSpPr/>
              <p:nvPr/>
            </p:nvSpPr>
            <p:spPr>
              <a:xfrm rot="20838084">
                <a:off x="4696094" y="2801009"/>
                <a:ext cx="409168" cy="117684"/>
              </a:xfrm>
              <a:prstGeom prst="cube">
                <a:avLst>
                  <a:gd name="adj" fmla="val 66159"/>
                </a:avLst>
              </a:prstGeom>
              <a:solidFill>
                <a:srgbClr val="00B0F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2989569" y="2726403"/>
                <a:ext cx="144016" cy="22376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/>
                </a:solidFill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25389" y="2866943"/>
                <a:ext cx="305207" cy="7969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/>
                </a:solidFill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2132001" y="2871268"/>
                <a:ext cx="305207" cy="7969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/>
                </a:solidFill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2096181" y="2730728"/>
                <a:ext cx="144016" cy="22376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/>
                </a:solidFill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37" name="Grupo 12"/>
              <p:cNvGrpSpPr/>
              <p:nvPr/>
            </p:nvGrpSpPr>
            <p:grpSpPr>
              <a:xfrm>
                <a:off x="1197293" y="2730728"/>
                <a:ext cx="478522" cy="113267"/>
                <a:chOff x="286423" y="1753548"/>
                <a:chExt cx="1470437" cy="290218"/>
              </a:xfrm>
            </p:grpSpPr>
            <p:sp>
              <p:nvSpPr>
                <p:cNvPr id="177" name="Cube 26"/>
                <p:cNvSpPr/>
                <p:nvPr/>
              </p:nvSpPr>
              <p:spPr>
                <a:xfrm>
                  <a:off x="286423" y="1753548"/>
                  <a:ext cx="172450" cy="288991"/>
                </a:xfrm>
                <a:prstGeom prst="cube">
                  <a:avLst>
                    <a:gd name="adj" fmla="val 15906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78" name="Cube 27"/>
                <p:cNvSpPr/>
                <p:nvPr/>
              </p:nvSpPr>
              <p:spPr>
                <a:xfrm>
                  <a:off x="431887" y="1754250"/>
                  <a:ext cx="172450" cy="288991"/>
                </a:xfrm>
                <a:prstGeom prst="cube">
                  <a:avLst>
                    <a:gd name="adj" fmla="val 15906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79" name="Cube 28"/>
                <p:cNvSpPr/>
                <p:nvPr/>
              </p:nvSpPr>
              <p:spPr>
                <a:xfrm>
                  <a:off x="578485" y="1754774"/>
                  <a:ext cx="172450" cy="288991"/>
                </a:xfrm>
                <a:prstGeom prst="cube">
                  <a:avLst>
                    <a:gd name="adj" fmla="val 15906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0" name="Cube 27"/>
                <p:cNvSpPr/>
                <p:nvPr/>
              </p:nvSpPr>
              <p:spPr>
                <a:xfrm>
                  <a:off x="720016" y="1754250"/>
                  <a:ext cx="172450" cy="288991"/>
                </a:xfrm>
                <a:prstGeom prst="cube">
                  <a:avLst>
                    <a:gd name="adj" fmla="val 15906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1" name="Cube 28"/>
                <p:cNvSpPr/>
                <p:nvPr/>
              </p:nvSpPr>
              <p:spPr>
                <a:xfrm>
                  <a:off x="866614" y="1754774"/>
                  <a:ext cx="172450" cy="288991"/>
                </a:xfrm>
                <a:prstGeom prst="cube">
                  <a:avLst>
                    <a:gd name="adj" fmla="val 15906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2" name="Cube 27"/>
                <p:cNvSpPr/>
                <p:nvPr/>
              </p:nvSpPr>
              <p:spPr>
                <a:xfrm>
                  <a:off x="1008152" y="1754251"/>
                  <a:ext cx="172450" cy="288991"/>
                </a:xfrm>
                <a:prstGeom prst="cube">
                  <a:avLst>
                    <a:gd name="adj" fmla="val 15906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3" name="Cube 28"/>
                <p:cNvSpPr/>
                <p:nvPr/>
              </p:nvSpPr>
              <p:spPr>
                <a:xfrm>
                  <a:off x="1154750" y="1754775"/>
                  <a:ext cx="172450" cy="288991"/>
                </a:xfrm>
                <a:prstGeom prst="cube">
                  <a:avLst>
                    <a:gd name="adj" fmla="val 15906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4" name="Cube 27"/>
                <p:cNvSpPr/>
                <p:nvPr/>
              </p:nvSpPr>
              <p:spPr>
                <a:xfrm>
                  <a:off x="1296281" y="1754251"/>
                  <a:ext cx="172450" cy="288991"/>
                </a:xfrm>
                <a:prstGeom prst="cube">
                  <a:avLst>
                    <a:gd name="adj" fmla="val 15906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5" name="Cube 28"/>
                <p:cNvSpPr/>
                <p:nvPr/>
              </p:nvSpPr>
              <p:spPr>
                <a:xfrm>
                  <a:off x="1442879" y="1754775"/>
                  <a:ext cx="172450" cy="288991"/>
                </a:xfrm>
                <a:prstGeom prst="cube">
                  <a:avLst>
                    <a:gd name="adj" fmla="val 15906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6" name="Cube 27"/>
                <p:cNvSpPr/>
                <p:nvPr/>
              </p:nvSpPr>
              <p:spPr>
                <a:xfrm>
                  <a:off x="1584410" y="1754163"/>
                  <a:ext cx="172450" cy="288991"/>
                </a:xfrm>
                <a:prstGeom prst="cube">
                  <a:avLst>
                    <a:gd name="adj" fmla="val 15906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8" name="Grupo 13"/>
              <p:cNvGrpSpPr/>
              <p:nvPr/>
            </p:nvGrpSpPr>
            <p:grpSpPr>
              <a:xfrm>
                <a:off x="1198683" y="2875940"/>
                <a:ext cx="489773" cy="121787"/>
                <a:chOff x="286423" y="1753548"/>
                <a:chExt cx="1470437" cy="290218"/>
              </a:xfrm>
            </p:grpSpPr>
            <p:sp>
              <p:nvSpPr>
                <p:cNvPr id="167" name="Cube 26"/>
                <p:cNvSpPr/>
                <p:nvPr/>
              </p:nvSpPr>
              <p:spPr>
                <a:xfrm>
                  <a:off x="286423" y="1753548"/>
                  <a:ext cx="172450" cy="288991"/>
                </a:xfrm>
                <a:prstGeom prst="cube">
                  <a:avLst>
                    <a:gd name="adj" fmla="val 15906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68" name="Cube 27"/>
                <p:cNvSpPr/>
                <p:nvPr/>
              </p:nvSpPr>
              <p:spPr>
                <a:xfrm>
                  <a:off x="431887" y="1754250"/>
                  <a:ext cx="172450" cy="288991"/>
                </a:xfrm>
                <a:prstGeom prst="cube">
                  <a:avLst>
                    <a:gd name="adj" fmla="val 15906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69" name="Cube 28"/>
                <p:cNvSpPr/>
                <p:nvPr/>
              </p:nvSpPr>
              <p:spPr>
                <a:xfrm>
                  <a:off x="578485" y="1754774"/>
                  <a:ext cx="172450" cy="288991"/>
                </a:xfrm>
                <a:prstGeom prst="cube">
                  <a:avLst>
                    <a:gd name="adj" fmla="val 15906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70" name="Cube 169"/>
                <p:cNvSpPr/>
                <p:nvPr/>
              </p:nvSpPr>
              <p:spPr>
                <a:xfrm>
                  <a:off x="720016" y="1754250"/>
                  <a:ext cx="172450" cy="288991"/>
                </a:xfrm>
                <a:prstGeom prst="cube">
                  <a:avLst>
                    <a:gd name="adj" fmla="val 15906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71" name="Cube 170"/>
                <p:cNvSpPr/>
                <p:nvPr/>
              </p:nvSpPr>
              <p:spPr>
                <a:xfrm>
                  <a:off x="866614" y="1754774"/>
                  <a:ext cx="172450" cy="288991"/>
                </a:xfrm>
                <a:prstGeom prst="cube">
                  <a:avLst>
                    <a:gd name="adj" fmla="val 15906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72" name="Cube 27"/>
                <p:cNvSpPr/>
                <p:nvPr/>
              </p:nvSpPr>
              <p:spPr>
                <a:xfrm>
                  <a:off x="1008152" y="1754251"/>
                  <a:ext cx="172450" cy="288991"/>
                </a:xfrm>
                <a:prstGeom prst="cube">
                  <a:avLst>
                    <a:gd name="adj" fmla="val 15906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73" name="Cube 28"/>
                <p:cNvSpPr/>
                <p:nvPr/>
              </p:nvSpPr>
              <p:spPr>
                <a:xfrm>
                  <a:off x="1154750" y="1754775"/>
                  <a:ext cx="172450" cy="288991"/>
                </a:xfrm>
                <a:prstGeom prst="cube">
                  <a:avLst>
                    <a:gd name="adj" fmla="val 15906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74" name="Cube 27"/>
                <p:cNvSpPr/>
                <p:nvPr/>
              </p:nvSpPr>
              <p:spPr>
                <a:xfrm>
                  <a:off x="1296281" y="1754251"/>
                  <a:ext cx="172450" cy="288991"/>
                </a:xfrm>
                <a:prstGeom prst="cube">
                  <a:avLst>
                    <a:gd name="adj" fmla="val 15906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75" name="Cube 28"/>
                <p:cNvSpPr/>
                <p:nvPr/>
              </p:nvSpPr>
              <p:spPr>
                <a:xfrm>
                  <a:off x="1442879" y="1754775"/>
                  <a:ext cx="172450" cy="288991"/>
                </a:xfrm>
                <a:prstGeom prst="cube">
                  <a:avLst>
                    <a:gd name="adj" fmla="val 15906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76" name="Cube 27"/>
                <p:cNvSpPr/>
                <p:nvPr/>
              </p:nvSpPr>
              <p:spPr>
                <a:xfrm>
                  <a:off x="1584410" y="1754163"/>
                  <a:ext cx="172450" cy="288991"/>
                </a:xfrm>
                <a:prstGeom prst="cube">
                  <a:avLst>
                    <a:gd name="adj" fmla="val 15906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cxnSp>
            <p:nvCxnSpPr>
              <p:cNvPr id="139" name="Straight Connector 138"/>
              <p:cNvCxnSpPr/>
              <p:nvPr/>
            </p:nvCxnSpPr>
            <p:spPr>
              <a:xfrm>
                <a:off x="1378901" y="2859850"/>
                <a:ext cx="2577933" cy="915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Rectángulo 17"/>
              <p:cNvSpPr/>
              <p:nvPr/>
            </p:nvSpPr>
            <p:spPr>
              <a:xfrm>
                <a:off x="730367" y="2465747"/>
                <a:ext cx="7521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/>
                  <a:t>Source</a:t>
                </a: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988890" y="2773447"/>
                <a:ext cx="144016" cy="22376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/>
                </a:solidFill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2142239" y="2756718"/>
                <a:ext cx="305207" cy="7969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/>
                </a:solidFill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3" name="Rectángulo 17"/>
              <p:cNvSpPr/>
              <p:nvPr/>
            </p:nvSpPr>
            <p:spPr>
              <a:xfrm>
                <a:off x="1898007" y="2189645"/>
                <a:ext cx="94929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/>
                  <a:t>Front end</a:t>
                </a: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2882278" y="2769122"/>
                <a:ext cx="144016" cy="22376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/>
                </a:solidFill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3035627" y="2752393"/>
                <a:ext cx="305207" cy="7969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/>
                </a:solidFill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6" name="Cube 145"/>
              <p:cNvSpPr/>
              <p:nvPr/>
            </p:nvSpPr>
            <p:spPr>
              <a:xfrm>
                <a:off x="2561504" y="2743825"/>
                <a:ext cx="72008" cy="216024"/>
              </a:xfrm>
              <a:prstGeom prst="cube">
                <a:avLst/>
              </a:prstGeom>
              <a:solidFill>
                <a:srgbClr val="7030A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7" name="Right Brace 146"/>
              <p:cNvSpPr/>
              <p:nvPr/>
            </p:nvSpPr>
            <p:spPr>
              <a:xfrm rot="16200000">
                <a:off x="2303961" y="2259276"/>
                <a:ext cx="137393" cy="641449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8" name="Rectángulo 17"/>
              <p:cNvSpPr/>
              <p:nvPr/>
            </p:nvSpPr>
            <p:spPr>
              <a:xfrm>
                <a:off x="1205152" y="3158828"/>
                <a:ext cx="12423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/>
                  <a:t>Water-cooled</a:t>
                </a:r>
              </a:p>
              <a:p>
                <a:r>
                  <a:rPr lang="en-US" sz="1400" dirty="0"/>
                  <a:t>slits</a:t>
                </a:r>
              </a:p>
            </p:txBody>
          </p:sp>
          <p:cxnSp>
            <p:nvCxnSpPr>
              <p:cNvPr id="149" name="Straight Arrow Connector 148"/>
              <p:cNvCxnSpPr/>
              <p:nvPr/>
            </p:nvCxnSpPr>
            <p:spPr>
              <a:xfrm flipV="1">
                <a:off x="1889296" y="3026551"/>
                <a:ext cx="259829" cy="2198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/>
              <p:cNvCxnSpPr/>
              <p:nvPr/>
            </p:nvCxnSpPr>
            <p:spPr>
              <a:xfrm flipH="1" flipV="1">
                <a:off x="2597509" y="3031990"/>
                <a:ext cx="95873" cy="2552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 flipV="1">
                <a:off x="3998355" y="2829910"/>
                <a:ext cx="258335" cy="977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 flipV="1">
                <a:off x="4891088" y="2725517"/>
                <a:ext cx="266622" cy="10340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Rectángulo 17"/>
              <p:cNvSpPr/>
              <p:nvPr/>
            </p:nvSpPr>
            <p:spPr>
              <a:xfrm>
                <a:off x="2437208" y="3224037"/>
                <a:ext cx="9124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/>
                  <a:t>Windows</a:t>
                </a:r>
              </a:p>
            </p:txBody>
          </p:sp>
          <p:sp>
            <p:nvSpPr>
              <p:cNvPr id="154" name="Rectángulo 17"/>
              <p:cNvSpPr/>
              <p:nvPr/>
            </p:nvSpPr>
            <p:spPr>
              <a:xfrm>
                <a:off x="2936192" y="2191600"/>
                <a:ext cx="116089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/>
                  <a:t>Primary slits</a:t>
                </a:r>
              </a:p>
            </p:txBody>
          </p:sp>
          <p:cxnSp>
            <p:nvCxnSpPr>
              <p:cNvPr id="155" name="Straight Connector 154"/>
              <p:cNvCxnSpPr/>
              <p:nvPr/>
            </p:nvCxnSpPr>
            <p:spPr>
              <a:xfrm>
                <a:off x="5148064" y="2752393"/>
                <a:ext cx="1437650" cy="4002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Cube 155"/>
              <p:cNvSpPr/>
              <p:nvPr/>
            </p:nvSpPr>
            <p:spPr>
              <a:xfrm rot="19705693">
                <a:off x="3791614" y="2747301"/>
                <a:ext cx="330811" cy="197102"/>
              </a:xfrm>
              <a:prstGeom prst="cube">
                <a:avLst>
                  <a:gd name="adj" fmla="val 10970"/>
                </a:avLst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7" name="Rectángulo 17"/>
              <p:cNvSpPr/>
              <p:nvPr/>
            </p:nvSpPr>
            <p:spPr>
              <a:xfrm>
                <a:off x="3575552" y="3024251"/>
                <a:ext cx="14077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/>
                  <a:t>Primary mirrors</a:t>
                </a:r>
              </a:p>
            </p:txBody>
          </p:sp>
          <p:sp>
            <p:nvSpPr>
              <p:cNvPr id="158" name="Rectángulo 17"/>
              <p:cNvSpPr/>
              <p:nvPr/>
            </p:nvSpPr>
            <p:spPr>
              <a:xfrm>
                <a:off x="4467832" y="2191363"/>
                <a:ext cx="14366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/>
                  <a:t>Monochromator</a:t>
                </a:r>
              </a:p>
            </p:txBody>
          </p:sp>
          <p:sp>
            <p:nvSpPr>
              <p:cNvPr id="159" name="Rectángulo 17"/>
              <p:cNvSpPr/>
              <p:nvPr/>
            </p:nvSpPr>
            <p:spPr>
              <a:xfrm>
                <a:off x="6168292" y="2046459"/>
                <a:ext cx="1527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/>
                  <a:t>Focusing system</a:t>
                </a:r>
              </a:p>
            </p:txBody>
          </p:sp>
          <p:cxnSp>
            <p:nvCxnSpPr>
              <p:cNvPr id="160" name="Straight Connector 159"/>
              <p:cNvCxnSpPr/>
              <p:nvPr/>
            </p:nvCxnSpPr>
            <p:spPr>
              <a:xfrm flipV="1">
                <a:off x="6580411" y="2647928"/>
                <a:ext cx="463855" cy="108467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>
                <a:endCxn id="162" idx="2"/>
              </p:cNvCxnSpPr>
              <p:nvPr/>
            </p:nvCxnSpPr>
            <p:spPr>
              <a:xfrm>
                <a:off x="7044266" y="2647928"/>
                <a:ext cx="656984" cy="6886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Oval 161"/>
              <p:cNvSpPr/>
              <p:nvPr/>
            </p:nvSpPr>
            <p:spPr>
              <a:xfrm>
                <a:off x="7701250" y="2693932"/>
                <a:ext cx="50468" cy="4571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3" name="Rectángulo 17"/>
              <p:cNvSpPr/>
              <p:nvPr/>
            </p:nvSpPr>
            <p:spPr>
              <a:xfrm>
                <a:off x="7708641" y="2685499"/>
                <a:ext cx="7922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/>
                  <a:t>Sample</a:t>
                </a:r>
              </a:p>
            </p:txBody>
          </p:sp>
          <p:sp>
            <p:nvSpPr>
              <p:cNvPr id="164" name="Rectángulo 17"/>
              <p:cNvSpPr/>
              <p:nvPr/>
            </p:nvSpPr>
            <p:spPr>
              <a:xfrm>
                <a:off x="6370803" y="2954493"/>
                <a:ext cx="10310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/>
                  <a:t>KB mirrors</a:t>
                </a:r>
              </a:p>
            </p:txBody>
          </p:sp>
          <p:cxnSp>
            <p:nvCxnSpPr>
              <p:cNvPr id="165" name="Straight Connector 164"/>
              <p:cNvCxnSpPr/>
              <p:nvPr/>
            </p:nvCxnSpPr>
            <p:spPr>
              <a:xfrm>
                <a:off x="4243388" y="2828925"/>
                <a:ext cx="651805" cy="985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Cube 165"/>
              <p:cNvSpPr/>
              <p:nvPr/>
            </p:nvSpPr>
            <p:spPr>
              <a:xfrm rot="20838084">
                <a:off x="4996004" y="2640036"/>
                <a:ext cx="409168" cy="117684"/>
              </a:xfrm>
              <a:prstGeom prst="cube">
                <a:avLst>
                  <a:gd name="adj" fmla="val 66159"/>
                </a:avLst>
              </a:prstGeom>
              <a:solidFill>
                <a:srgbClr val="00B0F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08" name="Rectángulo 17">
              <a:extLst>
                <a:ext uri="{FF2B5EF4-FFF2-40B4-BE49-F238E27FC236}">
                  <a16:creationId xmlns:a16="http://schemas.microsoft.com/office/drawing/2014/main" id="{3D0665A2-EEA6-4D42-9D43-16A23AE821CB}"/>
                </a:ext>
              </a:extLst>
            </p:cNvPr>
            <p:cNvSpPr/>
            <p:nvPr/>
          </p:nvSpPr>
          <p:spPr>
            <a:xfrm>
              <a:off x="4830035" y="2212011"/>
              <a:ext cx="7617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Lenses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11E8106-2024-4659-9F88-30E1DB12734B}"/>
              </a:ext>
            </a:extLst>
          </p:cNvPr>
          <p:cNvSpPr/>
          <p:nvPr/>
        </p:nvSpPr>
        <p:spPr>
          <a:xfrm>
            <a:off x="323528" y="1619888"/>
            <a:ext cx="8136904" cy="208823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36C953-12AE-4428-8933-4D27988A5F1A}"/>
              </a:ext>
            </a:extLst>
          </p:cNvPr>
          <p:cNvSpPr/>
          <p:nvPr/>
        </p:nvSpPr>
        <p:spPr>
          <a:xfrm>
            <a:off x="2224968" y="124127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2692"/>
                </a:solidFill>
              </a:rPr>
              <a:t>4 Beamline power components </a:t>
            </a:r>
          </a:p>
        </p:txBody>
      </p:sp>
    </p:spTree>
    <p:extLst>
      <p:ext uri="{BB962C8B-B14F-4D97-AF65-F5344CB8AC3E}">
        <p14:creationId xmlns:p14="http://schemas.microsoft.com/office/powerpoint/2010/main" val="3206481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Outline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569C290-D535-4675-A886-21233A0D222E}"/>
              </a:ext>
            </a:extLst>
          </p:cNvPr>
          <p:cNvGraphicFramePr/>
          <p:nvPr>
            <p:extLst/>
          </p:nvPr>
        </p:nvGraphicFramePr>
        <p:xfrm>
          <a:off x="585163" y="1201316"/>
          <a:ext cx="8064896" cy="194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9692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C317C-CAE8-4C47-BC60-45BEF120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Example in numbers: </a:t>
            </a:r>
            <a:r>
              <a:rPr lang="en-US" sz="1800" b="0" dirty="0"/>
              <a:t>Power Transport on ID03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FFBD58-6227-45C9-9324-457BD7CEE2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805272"/>
                <a:ext cx="3384376" cy="284431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Undulator: CPMU16.4 (2m, gap 4mm)</a:t>
                </a:r>
              </a:p>
              <a:p>
                <a:pPr lvl="1"/>
                <a:r>
                  <a:rPr lang="en-US" sz="2800" dirty="0"/>
                  <a:t>Total power </a:t>
                </a:r>
                <a:r>
                  <a:rPr lang="en-US" sz="2800" b="1" dirty="0"/>
                  <a:t>20kW</a:t>
                </a:r>
              </a:p>
              <a:p>
                <a:pPr lvl="1"/>
                <a:r>
                  <a:rPr lang="en-US" dirty="0"/>
                  <a:t>Science needs power!</a:t>
                </a:r>
              </a:p>
              <a:p>
                <a:pPr lvl="1"/>
                <a:r>
                  <a:rPr lang="en-US" b="1" dirty="0"/>
                  <a:t>Comparison: </a:t>
                </a:r>
                <a:r>
                  <a:rPr lang="en-US" dirty="0"/>
                  <a:t>French person </a:t>
                </a:r>
                <a:r>
                  <a:rPr lang="fr-FR" dirty="0"/>
                  <a:t>2223</a:t>
                </a:r>
                <a:r>
                  <a:rPr lang="fr-FR" i="1" dirty="0"/>
                  <a:t> kWh/</a:t>
                </a:r>
                <a:r>
                  <a:rPr lang="fr-FR" i="1" dirty="0" err="1"/>
                  <a:t>year</a:t>
                </a:r>
                <a:r>
                  <a:rPr lang="fr-FR" i="1" dirty="0"/>
                  <a:t> (4days CPMU)</a:t>
                </a:r>
              </a:p>
              <a:p>
                <a:pPr lvl="2"/>
                <a:r>
                  <a:rPr lang="en-US" dirty="0"/>
                  <a:t>And: </a:t>
                </a:r>
                <a:r>
                  <a:rPr lang="en-US" i="1" dirty="0"/>
                  <a:t>Thierry </a:t>
                </a:r>
                <a:r>
                  <a:rPr lang="en-US" i="1" dirty="0" err="1"/>
                  <a:t>Brochard</a:t>
                </a:r>
                <a:r>
                  <a:rPr lang="en-US" i="1" dirty="0"/>
                  <a:t> cycling ~50W (rounded)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i="1" dirty="0"/>
                  <a:t> 1xCPMU = 400 </a:t>
                </a:r>
                <a:r>
                  <a:rPr lang="en-US" i="1" dirty="0" err="1"/>
                  <a:t>Thierrys</a:t>
                </a:r>
                <a:r>
                  <a:rPr lang="en-US" i="1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FFBD58-6227-45C9-9324-457BD7CEE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05272"/>
                <a:ext cx="3384376" cy="2844316"/>
              </a:xfrm>
              <a:blipFill>
                <a:blip r:embed="rId2"/>
                <a:stretch>
                  <a:fillRect l="-3604" t="-2355" r="-4505" b="-14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E5DE3-62CB-49C9-B8EE-2C2D94B42D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30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00E1E-C059-418B-A68A-22474153E2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79652CE-A152-442F-8702-AD9B279B04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6634159"/>
              </p:ext>
            </p:extLst>
          </p:nvPr>
        </p:nvGraphicFramePr>
        <p:xfrm>
          <a:off x="4067944" y="1043831"/>
          <a:ext cx="5184576" cy="432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Lightning Bolt 7">
            <a:extLst>
              <a:ext uri="{FF2B5EF4-FFF2-40B4-BE49-F238E27FC236}">
                <a16:creationId xmlns:a16="http://schemas.microsoft.com/office/drawing/2014/main" id="{0A1A3324-4EB8-4DBE-9E6D-5F6E19FE2A62}"/>
              </a:ext>
            </a:extLst>
          </p:cNvPr>
          <p:cNvSpPr/>
          <p:nvPr/>
        </p:nvSpPr>
        <p:spPr>
          <a:xfrm>
            <a:off x="294614" y="3797876"/>
            <a:ext cx="979531" cy="1304232"/>
          </a:xfrm>
          <a:prstGeom prst="lightningBol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2B1AF9-32A3-4545-AF5B-49F719E90E29}"/>
                  </a:ext>
                </a:extLst>
              </p:cNvPr>
              <p:cNvSpPr txBox="1"/>
              <p:nvPr/>
            </p:nvSpPr>
            <p:spPr>
              <a:xfrm>
                <a:off x="7020272" y="1858098"/>
                <a:ext cx="20882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b="1" dirty="0"/>
                  <a:t>Sample: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2B1AF9-32A3-4545-AF5B-49F719E90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72" y="1858098"/>
                <a:ext cx="2088232" cy="369332"/>
              </a:xfrm>
              <a:prstGeom prst="rect">
                <a:avLst/>
              </a:prstGeom>
              <a:blipFill>
                <a:blip r:embed="rId4"/>
                <a:stretch>
                  <a:fillRect l="-204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944B57B-47E4-4457-BA91-B98FD45D15D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5816" y="2914689"/>
            <a:ext cx="2016224" cy="28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1859E-E9F1-4278-85B6-5CCB204E9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Higher expected future heat-loads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5271B-F62A-4587-B10D-01024D54C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1401772"/>
            <a:ext cx="3024336" cy="1017156"/>
          </a:xfrm>
        </p:spPr>
        <p:txBody>
          <a:bodyPr/>
          <a:lstStyle/>
          <a:p>
            <a:r>
              <a:rPr lang="en-US" sz="1600" dirty="0"/>
              <a:t>Increased use of cryogenic permanent magnet undulators (CPMUs)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AB5EB-2B76-42AC-BC73-92AD8BC4DB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31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27F46C-4550-4F8A-A6DA-9917F763E8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  <a:endParaRPr lang="en-US" noProof="0" dirty="0"/>
          </a:p>
        </p:txBody>
      </p:sp>
      <p:sp>
        <p:nvSpPr>
          <p:cNvPr id="62" name="AutoShape 52">
            <a:extLst>
              <a:ext uri="{FF2B5EF4-FFF2-40B4-BE49-F238E27FC236}">
                <a16:creationId xmlns:a16="http://schemas.microsoft.com/office/drawing/2014/main" id="{3FA95EA8-EA5B-4DEE-BDFD-CF47DF627C7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95275" y="3054350"/>
            <a:ext cx="67532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08106B-11BD-4D67-8F2B-F98A11792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760224"/>
            <a:ext cx="1916289" cy="2171479"/>
          </a:xfrm>
          <a:prstGeom prst="rect">
            <a:avLst/>
          </a:prstGeom>
        </p:spPr>
      </p:pic>
      <p:sp>
        <p:nvSpPr>
          <p:cNvPr id="12" name="AutoShape 3">
            <a:extLst>
              <a:ext uri="{FF2B5EF4-FFF2-40B4-BE49-F238E27FC236}">
                <a16:creationId xmlns:a16="http://schemas.microsoft.com/office/drawing/2014/main" id="{BCB2562A-3430-43B3-976F-D3BC4B0CF25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0163" y="3003550"/>
            <a:ext cx="91154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F9FB36FA-3770-4E92-AAA0-08841B6CA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1" y="3021013"/>
            <a:ext cx="1825625" cy="825500"/>
          </a:xfrm>
          <a:prstGeom prst="rect">
            <a:avLst/>
          </a:prstGeom>
          <a:solidFill>
            <a:srgbClr val="1325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BCF507C4-76DE-4101-A2D3-EAE0DF54D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726" y="3021013"/>
            <a:ext cx="1166813" cy="825500"/>
          </a:xfrm>
          <a:prstGeom prst="rect">
            <a:avLst/>
          </a:prstGeom>
          <a:solidFill>
            <a:srgbClr val="1325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3E9832D6-BF4B-4E29-82B6-D1D5B8EAF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0538" y="3021013"/>
            <a:ext cx="1333500" cy="825500"/>
          </a:xfrm>
          <a:prstGeom prst="rect">
            <a:avLst/>
          </a:prstGeom>
          <a:solidFill>
            <a:srgbClr val="1325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CE9B220C-7114-482C-85F7-D2E0B65A6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038" y="3021013"/>
            <a:ext cx="1895475" cy="825500"/>
          </a:xfrm>
          <a:prstGeom prst="rect">
            <a:avLst/>
          </a:prstGeom>
          <a:solidFill>
            <a:srgbClr val="1325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E4A485ED-0898-4A61-B0BB-15CD8EED2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9513" y="3021013"/>
            <a:ext cx="2859088" cy="825500"/>
          </a:xfrm>
          <a:prstGeom prst="rect">
            <a:avLst/>
          </a:prstGeom>
          <a:solidFill>
            <a:srgbClr val="1325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F6DA0002-A4D7-4D52-9107-D619BC7AE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1" y="3865612"/>
            <a:ext cx="1825625" cy="373063"/>
          </a:xfrm>
          <a:prstGeom prst="rect">
            <a:avLst/>
          </a:prstGeom>
          <a:solidFill>
            <a:srgbClr val="E7E8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4084AF21-59E5-4E3D-91CB-2DDDE0AEA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726" y="3865612"/>
            <a:ext cx="1166813" cy="373063"/>
          </a:xfrm>
          <a:prstGeom prst="rect">
            <a:avLst/>
          </a:prstGeom>
          <a:solidFill>
            <a:srgbClr val="E7E8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37736C35-2914-4CD5-A6FB-BB3328F40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0538" y="3865612"/>
            <a:ext cx="1333500" cy="373063"/>
          </a:xfrm>
          <a:prstGeom prst="rect">
            <a:avLst/>
          </a:prstGeom>
          <a:solidFill>
            <a:srgbClr val="E7E8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82FF6F59-5FBC-420D-8CAC-12BF06ADB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038" y="3865612"/>
            <a:ext cx="1895475" cy="373063"/>
          </a:xfrm>
          <a:prstGeom prst="rect">
            <a:avLst/>
          </a:prstGeom>
          <a:solidFill>
            <a:srgbClr val="E7E8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9A17CC56-2B82-4A85-908C-2D907534A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9513" y="3865612"/>
            <a:ext cx="2859088" cy="373063"/>
          </a:xfrm>
          <a:prstGeom prst="rect">
            <a:avLst/>
          </a:prstGeom>
          <a:solidFill>
            <a:srgbClr val="E7E8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7D6DE17A-2F42-49E1-A360-11E0578DA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1" y="4238675"/>
            <a:ext cx="1825625" cy="373063"/>
          </a:xfrm>
          <a:prstGeom prst="rect">
            <a:avLst/>
          </a:prstGeom>
          <a:solidFill>
            <a:srgbClr val="CCCD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A1CCDCE0-CF21-4FDF-9D0A-31B4C4DAF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726" y="4238675"/>
            <a:ext cx="1166813" cy="373063"/>
          </a:xfrm>
          <a:prstGeom prst="rect">
            <a:avLst/>
          </a:prstGeom>
          <a:solidFill>
            <a:srgbClr val="CCCD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20DB2E82-37BD-4409-85BD-1CEB71413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0538" y="4238675"/>
            <a:ext cx="1333500" cy="373063"/>
          </a:xfrm>
          <a:prstGeom prst="rect">
            <a:avLst/>
          </a:prstGeom>
          <a:solidFill>
            <a:srgbClr val="CCCD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70FBF993-5F55-49A1-9FF7-9A9ED5AFA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038" y="4238675"/>
            <a:ext cx="1895475" cy="373063"/>
          </a:xfrm>
          <a:prstGeom prst="rect">
            <a:avLst/>
          </a:prstGeom>
          <a:solidFill>
            <a:srgbClr val="CCCD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B1A4918E-56F3-41ED-ABC0-E9B82B191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9513" y="4238675"/>
            <a:ext cx="2859088" cy="373063"/>
          </a:xfrm>
          <a:prstGeom prst="rect">
            <a:avLst/>
          </a:prstGeom>
          <a:solidFill>
            <a:srgbClr val="CCCD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25">
            <a:extLst>
              <a:ext uri="{FF2B5EF4-FFF2-40B4-BE49-F238E27FC236}">
                <a16:creationId xmlns:a16="http://schemas.microsoft.com/office/drawing/2014/main" id="{BC0EDB13-F89D-479D-94A7-D9909D4069B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3726" y="3014663"/>
            <a:ext cx="0" cy="1957388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6">
            <a:extLst>
              <a:ext uri="{FF2B5EF4-FFF2-40B4-BE49-F238E27FC236}">
                <a16:creationId xmlns:a16="http://schemas.microsoft.com/office/drawing/2014/main" id="{D0A70177-99BC-4024-9A82-3B04A2A0245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0538" y="3014663"/>
            <a:ext cx="0" cy="1957388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27">
            <a:extLst>
              <a:ext uri="{FF2B5EF4-FFF2-40B4-BE49-F238E27FC236}">
                <a16:creationId xmlns:a16="http://schemas.microsoft.com/office/drawing/2014/main" id="{D865FF48-7110-4DC7-8537-C0BAE955C17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4038" y="3014663"/>
            <a:ext cx="0" cy="1957388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28">
            <a:extLst>
              <a:ext uri="{FF2B5EF4-FFF2-40B4-BE49-F238E27FC236}">
                <a16:creationId xmlns:a16="http://schemas.microsoft.com/office/drawing/2014/main" id="{F9141546-3163-416C-B61B-02D5A93BC04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59513" y="3014663"/>
            <a:ext cx="0" cy="1957388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1">
            <a:extLst>
              <a:ext uri="{FF2B5EF4-FFF2-40B4-BE49-F238E27FC236}">
                <a16:creationId xmlns:a16="http://schemas.microsoft.com/office/drawing/2014/main" id="{D044615B-CB2C-4C97-9FF6-730219F69F7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51" y="4238675"/>
            <a:ext cx="9093200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2">
            <a:extLst>
              <a:ext uri="{FF2B5EF4-FFF2-40B4-BE49-F238E27FC236}">
                <a16:creationId xmlns:a16="http://schemas.microsoft.com/office/drawing/2014/main" id="{B8E20E17-7550-4772-B68F-42CA45C6C9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1" y="3014663"/>
            <a:ext cx="0" cy="1957388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3">
            <a:extLst>
              <a:ext uri="{FF2B5EF4-FFF2-40B4-BE49-F238E27FC236}">
                <a16:creationId xmlns:a16="http://schemas.microsoft.com/office/drawing/2014/main" id="{16445CB7-9E71-43B6-8547-A612C8DAF62C}"/>
              </a:ext>
            </a:extLst>
          </p:cNvPr>
          <p:cNvSpPr>
            <a:spLocks noChangeShapeType="1"/>
          </p:cNvSpPr>
          <p:nvPr/>
        </p:nvSpPr>
        <p:spPr bwMode="auto">
          <a:xfrm>
            <a:off x="9118601" y="3014663"/>
            <a:ext cx="0" cy="1957388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4">
            <a:extLst>
              <a:ext uri="{FF2B5EF4-FFF2-40B4-BE49-F238E27FC236}">
                <a16:creationId xmlns:a16="http://schemas.microsoft.com/office/drawing/2014/main" id="{8A34BB20-280A-4A25-8316-ED6BAABE768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51" y="3021013"/>
            <a:ext cx="9093200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35">
            <a:extLst>
              <a:ext uri="{FF2B5EF4-FFF2-40B4-BE49-F238E27FC236}">
                <a16:creationId xmlns:a16="http://schemas.microsoft.com/office/drawing/2014/main" id="{0A8619D8-0332-4376-B0F2-D0437ED5D7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51" y="4611737"/>
            <a:ext cx="9093200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36">
            <a:extLst>
              <a:ext uri="{FF2B5EF4-FFF2-40B4-BE49-F238E27FC236}">
                <a16:creationId xmlns:a16="http://schemas.microsoft.com/office/drawing/2014/main" id="{7BB87730-B433-4D14-B341-7B280F38A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1" y="3079750"/>
            <a:ext cx="1677988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Insertion device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37">
            <a:extLst>
              <a:ext uri="{FF2B5EF4-FFF2-40B4-BE49-F238E27FC236}">
                <a16:creationId xmlns:a16="http://schemas.microsoft.com/office/drawing/2014/main" id="{7F3D3DB3-82DB-4F59-848A-067608E7E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51" y="3330575"/>
            <a:ext cx="7731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(length)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38">
            <a:extLst>
              <a:ext uri="{FF2B5EF4-FFF2-40B4-BE49-F238E27FC236}">
                <a16:creationId xmlns:a16="http://schemas.microsoft.com/office/drawing/2014/main" id="{736144E6-EEA3-4C28-84EC-80E720775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9526" y="3079750"/>
            <a:ext cx="487363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Gap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9">
            <a:extLst>
              <a:ext uri="{FF2B5EF4-FFF2-40B4-BE49-F238E27FC236}">
                <a16:creationId xmlns:a16="http://schemas.microsoft.com/office/drawing/2014/main" id="{9B3AF76A-A660-4208-AE02-6ED586710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851" y="3330575"/>
            <a:ext cx="5540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(mm)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40">
            <a:extLst>
              <a:ext uri="{FF2B5EF4-FFF2-40B4-BE49-F238E27FC236}">
                <a16:creationId xmlns:a16="http://schemas.microsoft.com/office/drawing/2014/main" id="{7C645658-3BE2-4CE2-880B-523EF3E79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5476" y="3079750"/>
            <a:ext cx="12954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Total Power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1">
            <a:extLst>
              <a:ext uri="{FF2B5EF4-FFF2-40B4-BE49-F238E27FC236}">
                <a16:creationId xmlns:a16="http://schemas.microsoft.com/office/drawing/2014/main" id="{BBFA1AF6-A5D6-49FE-B535-5C7196F62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751" y="3330575"/>
            <a:ext cx="5143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(kW)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42">
            <a:extLst>
              <a:ext uri="{FF2B5EF4-FFF2-40B4-BE49-F238E27FC236}">
                <a16:creationId xmlns:a16="http://schemas.microsoft.com/office/drawing/2014/main" id="{71D72D07-7306-4C32-AFF4-ECCF1E1DD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926" y="3079750"/>
            <a:ext cx="1839913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Power Density (in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id="{46C0161F-0F18-4DBD-A350-6CE6B61D9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7676" y="3321050"/>
            <a:ext cx="735013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16.1m)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44">
            <a:extLst>
              <a:ext uri="{FF2B5EF4-FFF2-40B4-BE49-F238E27FC236}">
                <a16:creationId xmlns:a16="http://schemas.microsoft.com/office/drawing/2014/main" id="{4CD7CFCE-6916-42F4-9F95-DD1B66A5D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6701" y="3579813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(W/mm2)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45">
            <a:extLst>
              <a:ext uri="{FF2B5EF4-FFF2-40B4-BE49-F238E27FC236}">
                <a16:creationId xmlns:a16="http://schemas.microsoft.com/office/drawing/2014/main" id="{283FD24D-F7D7-4F65-B461-FC00E504A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763" y="3089275"/>
            <a:ext cx="963613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Comment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384044F-ECAE-4D13-873F-4F52F2528B74}"/>
              </a:ext>
            </a:extLst>
          </p:cNvPr>
          <p:cNvGrpSpPr/>
          <p:nvPr/>
        </p:nvGrpSpPr>
        <p:grpSpPr>
          <a:xfrm>
            <a:off x="133351" y="3937050"/>
            <a:ext cx="8436406" cy="258763"/>
            <a:chOff x="133351" y="4291013"/>
            <a:chExt cx="8436406" cy="258763"/>
          </a:xfrm>
        </p:grpSpPr>
        <p:sp>
          <p:nvSpPr>
            <p:cNvPr id="59" name="Rectangle 51">
              <a:extLst>
                <a:ext uri="{FF2B5EF4-FFF2-40B4-BE49-F238E27FC236}">
                  <a16:creationId xmlns:a16="http://schemas.microsoft.com/office/drawing/2014/main" id="{A925DDD1-7F67-4148-81A5-14B45D044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1" y="4291013"/>
              <a:ext cx="1544638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CPMU16.4 (2m)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2">
              <a:extLst>
                <a:ext uri="{FF2B5EF4-FFF2-40B4-BE49-F238E27FC236}">
                  <a16:creationId xmlns:a16="http://schemas.microsoft.com/office/drawing/2014/main" id="{6A7CFD48-D6B1-47D7-8215-C70C5AE49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351" y="4291013"/>
              <a:ext cx="763588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4.0 mm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3">
              <a:extLst>
                <a:ext uri="{FF2B5EF4-FFF2-40B4-BE49-F238E27FC236}">
                  <a16:creationId xmlns:a16="http://schemas.microsoft.com/office/drawing/2014/main" id="{2980EBEB-DAF2-4253-84FE-CC28F7AEA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851" y="4291013"/>
              <a:ext cx="47625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20.1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54">
              <a:extLst>
                <a:ext uri="{FF2B5EF4-FFF2-40B4-BE49-F238E27FC236}">
                  <a16:creationId xmlns:a16="http://schemas.microsoft.com/office/drawing/2014/main" id="{14DE099F-E8DB-44F3-9663-450E9FA61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9763" y="4291013"/>
              <a:ext cx="5334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1947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55">
              <a:extLst>
                <a:ext uri="{FF2B5EF4-FFF2-40B4-BE49-F238E27FC236}">
                  <a16:creationId xmlns:a16="http://schemas.microsoft.com/office/drawing/2014/main" id="{62607F2E-795B-4576-9A3C-8BF81CECF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4291013"/>
              <a:ext cx="573088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ID03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" name="Rectangle 56">
              <a:extLst>
                <a:ext uri="{FF2B5EF4-FFF2-40B4-BE49-F238E27FC236}">
                  <a16:creationId xmlns:a16="http://schemas.microsoft.com/office/drawing/2014/main" id="{9210BCD0-DAA1-4E7A-9BEC-4E0AA36A8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2126" y="4291013"/>
              <a:ext cx="1524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-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57">
              <a:extLst>
                <a:ext uri="{FF2B5EF4-FFF2-40B4-BE49-F238E27FC236}">
                  <a16:creationId xmlns:a16="http://schemas.microsoft.com/office/drawing/2014/main" id="{E888C7DC-E324-4CB2-8487-E3D5A05DA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5951" y="4291013"/>
              <a:ext cx="1095375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4mm (“mini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Rectangle 58">
              <a:extLst>
                <a:ext uri="{FF2B5EF4-FFF2-40B4-BE49-F238E27FC236}">
                  <a16:creationId xmlns:a16="http://schemas.microsoft.com/office/drawing/2014/main" id="{99C7E4B4-A9BC-428A-BB6A-E3C40A7C2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6076" y="4291013"/>
              <a:ext cx="152400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-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6" name="Rectangle 59">
              <a:extLst>
                <a:ext uri="{FF2B5EF4-FFF2-40B4-BE49-F238E27FC236}">
                  <a16:creationId xmlns:a16="http://schemas.microsoft.com/office/drawing/2014/main" id="{DCCAEBC0-79D7-4CFD-898D-617FF2776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751" y="4291013"/>
              <a:ext cx="53700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beta”)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4D724BB-7D40-444C-B630-15380C3AD275}"/>
              </a:ext>
            </a:extLst>
          </p:cNvPr>
          <p:cNvGrpSpPr/>
          <p:nvPr/>
        </p:nvGrpSpPr>
        <p:grpSpPr>
          <a:xfrm>
            <a:off x="133351" y="4297412"/>
            <a:ext cx="8922472" cy="268288"/>
            <a:chOff x="133351" y="4651375"/>
            <a:chExt cx="8922472" cy="268288"/>
          </a:xfrm>
        </p:grpSpPr>
        <p:sp>
          <p:nvSpPr>
            <p:cNvPr id="107" name="Rectangle 60">
              <a:extLst>
                <a:ext uri="{FF2B5EF4-FFF2-40B4-BE49-F238E27FC236}">
                  <a16:creationId xmlns:a16="http://schemas.microsoft.com/office/drawing/2014/main" id="{D4C96C32-6C69-4DF9-AF6C-CFE5C31DC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51" y="4660900"/>
              <a:ext cx="1544638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CPMU20.5 (4m)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" name="Rectangle 61">
              <a:extLst>
                <a:ext uri="{FF2B5EF4-FFF2-40B4-BE49-F238E27FC236}">
                  <a16:creationId xmlns:a16="http://schemas.microsoft.com/office/drawing/2014/main" id="{C0C7E2F4-5E56-48F0-A6B0-0FB4AF44E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351" y="4660900"/>
              <a:ext cx="763588" cy="258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5.5 mm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9" name="Rectangle 62">
              <a:extLst>
                <a:ext uri="{FF2B5EF4-FFF2-40B4-BE49-F238E27FC236}">
                  <a16:creationId xmlns:a16="http://schemas.microsoft.com/office/drawing/2014/main" id="{FE02BF23-EE24-41E9-B45E-7996A3A27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851" y="4651375"/>
              <a:ext cx="485775" cy="268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</a:rPr>
                <a:t>29.6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0" name="Rectangle 63">
              <a:extLst>
                <a:ext uri="{FF2B5EF4-FFF2-40B4-BE49-F238E27FC236}">
                  <a16:creationId xmlns:a16="http://schemas.microsoft.com/office/drawing/2014/main" id="{A6E532B5-1226-462B-A858-DCF6E98A2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9763" y="4651375"/>
              <a:ext cx="542925" cy="268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</a:rPr>
                <a:t>2716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64">
              <a:extLst>
                <a:ext uri="{FF2B5EF4-FFF2-40B4-BE49-F238E27FC236}">
                  <a16:creationId xmlns:a16="http://schemas.microsoft.com/office/drawing/2014/main" id="{E7CCBDE0-09C6-4408-BA64-C43D6D391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4660900"/>
              <a:ext cx="270106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Plan for double CPMU – ID20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6467510-ED88-4DAC-AE57-B32BFA0ED607}"/>
              </a:ext>
            </a:extLst>
          </p:cNvPr>
          <p:cNvSpPr txBox="1"/>
          <p:nvPr/>
        </p:nvSpPr>
        <p:spPr>
          <a:xfrm>
            <a:off x="2292351" y="4671904"/>
            <a:ext cx="6133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Recent </a:t>
            </a:r>
            <a:r>
              <a:rPr lang="en-US" i="1" dirty="0"/>
              <a:t>front end </a:t>
            </a:r>
            <a:r>
              <a:rPr lang="en-US" dirty="0"/>
              <a:t>review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See confluence: </a:t>
            </a:r>
            <a:r>
              <a:rPr lang="en-US" sz="1200" dirty="0">
                <a:hlinkClick r:id="rId4"/>
              </a:rPr>
              <a:t>https://confluence.esrf.fr/x/e-VwBg</a:t>
            </a:r>
            <a:r>
              <a:rPr lang="en-US" sz="1200" dirty="0"/>
              <a:t> 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10F72-FC96-4056-A04C-E72AA012ECF8}"/>
              </a:ext>
            </a:extLst>
          </p:cNvPr>
          <p:cNvSpPr txBox="1"/>
          <p:nvPr/>
        </p:nvSpPr>
        <p:spPr>
          <a:xfrm>
            <a:off x="7172538" y="2626890"/>
            <a:ext cx="1332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Code: OASYS</a:t>
            </a:r>
            <a:endParaRPr lang="en-GB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3DC1ED-A6E8-4C8C-B504-7F07443F18B0}"/>
              </a:ext>
            </a:extLst>
          </p:cNvPr>
          <p:cNvGrpSpPr/>
          <p:nvPr/>
        </p:nvGrpSpPr>
        <p:grpSpPr>
          <a:xfrm>
            <a:off x="7097884" y="512341"/>
            <a:ext cx="1951713" cy="2171479"/>
            <a:chOff x="7097884" y="512341"/>
            <a:chExt cx="1951713" cy="2171479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4FA84EA-2BA6-47C5-9C2B-54E0E5180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20988" y="512341"/>
              <a:ext cx="1628609" cy="217147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2BD79A-3B32-41BC-A122-35F38674BE3A}"/>
                </a:ext>
              </a:extLst>
            </p:cNvPr>
            <p:cNvSpPr txBox="1"/>
            <p:nvPr/>
          </p:nvSpPr>
          <p:spPr>
            <a:xfrm rot="20249558">
              <a:off x="7097884" y="917709"/>
              <a:ext cx="1204176" cy="2616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Bahnschrift SemiBold Condensed" panose="020B0502040204020203" pitchFamily="34" charset="0"/>
                </a:rPr>
                <a:t>Juan Reyes approved!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257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3872761-CDC0-43AB-B730-F9D437194B27}"/>
              </a:ext>
            </a:extLst>
          </p:cNvPr>
          <p:cNvGrpSpPr/>
          <p:nvPr/>
        </p:nvGrpSpPr>
        <p:grpSpPr>
          <a:xfrm rot="21143226">
            <a:off x="5998732" y="3906227"/>
            <a:ext cx="2083924" cy="1488487"/>
            <a:chOff x="6222879" y="3920964"/>
            <a:chExt cx="2083924" cy="14884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B1A474-71AD-4418-94E3-E34F4D6B3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22879" y="3920964"/>
              <a:ext cx="1287340" cy="148848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3894B6-678B-46E9-B787-2D1F97C9E688}"/>
                </a:ext>
              </a:extLst>
            </p:cNvPr>
            <p:cNvSpPr txBox="1"/>
            <p:nvPr/>
          </p:nvSpPr>
          <p:spPr>
            <a:xfrm>
              <a:off x="7438104" y="4999094"/>
              <a:ext cx="8686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Jeff Wade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Slits: </a:t>
            </a:r>
            <a:r>
              <a:rPr lang="en-US" sz="2400" b="0" cap="none" dirty="0"/>
              <a:t>Front end</a:t>
            </a:r>
            <a:endParaRPr lang="en-GB" sz="2400" b="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32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Typical optical components that can be present in a beamline:</a:t>
            </a:r>
          </a:p>
        </p:txBody>
      </p:sp>
      <p:sp>
        <p:nvSpPr>
          <p:cNvPr id="95" name="Oval 94"/>
          <p:cNvSpPr/>
          <p:nvPr/>
        </p:nvSpPr>
        <p:spPr>
          <a:xfrm>
            <a:off x="761335" y="2250740"/>
            <a:ext cx="1434401" cy="58720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/>
          <p:cNvSpPr/>
          <p:nvPr/>
        </p:nvSpPr>
        <p:spPr>
          <a:xfrm>
            <a:off x="1535749" y="3495107"/>
            <a:ext cx="1804091" cy="15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1" name="Grupo 12"/>
          <p:cNvGrpSpPr/>
          <p:nvPr/>
        </p:nvGrpSpPr>
        <p:grpSpPr>
          <a:xfrm>
            <a:off x="428387" y="3461975"/>
            <a:ext cx="478522" cy="113267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429777" y="3607187"/>
            <a:ext cx="489773" cy="121787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275682" y="3134378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Source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441987" y="1203476"/>
            <a:ext cx="7770479" cy="1635589"/>
            <a:chOff x="730367" y="2046459"/>
            <a:chExt cx="7770479" cy="1635589"/>
          </a:xfrm>
        </p:grpSpPr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128" name="Cube 127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Cube 128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4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74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6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7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8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9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0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1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2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3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35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64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5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6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7" name="Cube 166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8" name="Cube 167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9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0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1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2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3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36" name="Straight Connector 135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Source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Rectángulo 17"/>
            <p:cNvSpPr/>
            <p:nvPr/>
          </p:nvSpPr>
          <p:spPr>
            <a:xfrm>
              <a:off x="1898007" y="2189645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Front end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Cube 142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ight Brace 143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ángulo 17"/>
            <p:cNvSpPr/>
            <p:nvPr/>
          </p:nvSpPr>
          <p:spPr>
            <a:xfrm>
              <a:off x="1205152" y="3158828"/>
              <a:ext cx="12423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Water-cooled</a:t>
              </a:r>
            </a:p>
            <a:p>
              <a:r>
                <a:rPr lang="en-US" sz="1400" dirty="0"/>
                <a:t>slits</a:t>
              </a:r>
            </a:p>
          </p:txBody>
        </p:sp>
        <p:cxnSp>
          <p:nvCxnSpPr>
            <p:cNvPr id="146" name="Straight Arrow Connector 145"/>
            <p:cNvCxnSpPr>
              <a:cxnSpLocks/>
              <a:stCxn id="95" idx="0"/>
            </p:cNvCxnSpPr>
            <p:nvPr/>
          </p:nvCxnSpPr>
          <p:spPr>
            <a:xfrm flipV="1">
              <a:off x="1766916" y="2983836"/>
              <a:ext cx="221974" cy="1098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ángulo 17"/>
            <p:cNvSpPr/>
            <p:nvPr/>
          </p:nvSpPr>
          <p:spPr>
            <a:xfrm>
              <a:off x="2437208" y="3224037"/>
              <a:ext cx="91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Windows</a:t>
              </a:r>
            </a:p>
          </p:txBody>
        </p:sp>
        <p:sp>
          <p:nvSpPr>
            <p:cNvPr id="151" name="Rectángulo 17"/>
            <p:cNvSpPr/>
            <p:nvPr/>
          </p:nvSpPr>
          <p:spPr>
            <a:xfrm>
              <a:off x="2936192" y="2191600"/>
              <a:ext cx="1160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slits</a:t>
              </a:r>
            </a:p>
          </p:txBody>
        </p:sp>
        <p:cxnSp>
          <p:nvCxnSpPr>
            <p:cNvPr id="152" name="Straight Connector 151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Cube 152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Rectángulo 17"/>
            <p:cNvSpPr/>
            <p:nvPr/>
          </p:nvSpPr>
          <p:spPr>
            <a:xfrm>
              <a:off x="3575552" y="3024251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mirrors</a:t>
              </a:r>
            </a:p>
          </p:txBody>
        </p:sp>
        <p:sp>
          <p:nvSpPr>
            <p:cNvPr id="155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Monochromator</a:t>
              </a:r>
            </a:p>
          </p:txBody>
        </p:sp>
        <p:sp>
          <p:nvSpPr>
            <p:cNvPr id="156" name="Rectángulo 17"/>
            <p:cNvSpPr/>
            <p:nvPr/>
          </p:nvSpPr>
          <p:spPr>
            <a:xfrm>
              <a:off x="6168292" y="2046459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Focusing system</a:t>
              </a:r>
            </a:p>
          </p:txBody>
        </p:sp>
        <p:cxnSp>
          <p:nvCxnSpPr>
            <p:cNvPr id="157" name="Straight Connector 156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endCxn id="159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Sample</a:t>
              </a:r>
            </a:p>
          </p:txBody>
        </p:sp>
        <p:sp>
          <p:nvSpPr>
            <p:cNvPr id="161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KB mirrors</a:t>
              </a:r>
            </a:p>
          </p:txBody>
        </p:sp>
        <p:cxnSp>
          <p:nvCxnSpPr>
            <p:cNvPr id="162" name="Straight Connector 161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Cube 162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4" name="Isosceles Triangle 183">
            <a:extLst>
              <a:ext uri="{FF2B5EF4-FFF2-40B4-BE49-F238E27FC236}">
                <a16:creationId xmlns:a16="http://schemas.microsoft.com/office/drawing/2014/main" id="{42C3B5A5-C134-4790-805B-22F3CFAF6A85}"/>
              </a:ext>
            </a:extLst>
          </p:cNvPr>
          <p:cNvSpPr/>
          <p:nvPr/>
        </p:nvSpPr>
        <p:spPr>
          <a:xfrm rot="16200000">
            <a:off x="4445145" y="-355299"/>
            <a:ext cx="504053" cy="7880299"/>
          </a:xfrm>
          <a:prstGeom prst="triangle">
            <a:avLst/>
          </a:prstGeom>
          <a:solidFill>
            <a:srgbClr val="FF0000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050" dirty="0"/>
          </a:p>
        </p:txBody>
      </p:sp>
      <p:sp>
        <p:nvSpPr>
          <p:cNvPr id="185" name="Isosceles Triangle 184">
            <a:extLst>
              <a:ext uri="{FF2B5EF4-FFF2-40B4-BE49-F238E27FC236}">
                <a16:creationId xmlns:a16="http://schemas.microsoft.com/office/drawing/2014/main" id="{2C6F4D9F-A0AC-477B-AFD8-75A92EB2C63B}"/>
              </a:ext>
            </a:extLst>
          </p:cNvPr>
          <p:cNvSpPr/>
          <p:nvPr/>
        </p:nvSpPr>
        <p:spPr>
          <a:xfrm rot="16200000">
            <a:off x="4633022" y="-351019"/>
            <a:ext cx="136856" cy="7871743"/>
          </a:xfrm>
          <a:prstGeom prst="triangle">
            <a:avLst/>
          </a:prstGeom>
          <a:solidFill>
            <a:srgbClr val="FF0000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050" dirty="0"/>
          </a:p>
        </p:txBody>
      </p:sp>
      <p:sp>
        <p:nvSpPr>
          <p:cNvPr id="186" name="Isosceles Triangle 185">
            <a:extLst>
              <a:ext uri="{FF2B5EF4-FFF2-40B4-BE49-F238E27FC236}">
                <a16:creationId xmlns:a16="http://schemas.microsoft.com/office/drawing/2014/main" id="{CF546BCE-4C73-4C6D-A098-DB6849ADB37F}"/>
              </a:ext>
            </a:extLst>
          </p:cNvPr>
          <p:cNvSpPr/>
          <p:nvPr/>
        </p:nvSpPr>
        <p:spPr>
          <a:xfrm rot="16200000">
            <a:off x="2341441" y="1731404"/>
            <a:ext cx="538062" cy="3706897"/>
          </a:xfrm>
          <a:prstGeom prst="triangle">
            <a:avLst/>
          </a:prstGeom>
          <a:solidFill>
            <a:srgbClr val="FF0000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050" dirty="0"/>
          </a:p>
        </p:txBody>
      </p:sp>
      <p:sp>
        <p:nvSpPr>
          <p:cNvPr id="187" name="Right Triangle 186">
            <a:extLst>
              <a:ext uri="{FF2B5EF4-FFF2-40B4-BE49-F238E27FC236}">
                <a16:creationId xmlns:a16="http://schemas.microsoft.com/office/drawing/2014/main" id="{BA13ED21-BA42-40AA-B389-40D3394A52C0}"/>
              </a:ext>
            </a:extLst>
          </p:cNvPr>
          <p:cNvSpPr/>
          <p:nvPr/>
        </p:nvSpPr>
        <p:spPr>
          <a:xfrm flipH="1">
            <a:off x="4064062" y="3706282"/>
            <a:ext cx="399858" cy="14926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050"/>
          </a:p>
        </p:txBody>
      </p:sp>
      <p:sp>
        <p:nvSpPr>
          <p:cNvPr id="188" name="Right Triangle 187">
            <a:extLst>
              <a:ext uri="{FF2B5EF4-FFF2-40B4-BE49-F238E27FC236}">
                <a16:creationId xmlns:a16="http://schemas.microsoft.com/office/drawing/2014/main" id="{80DE7942-B2B1-4DE2-9D9F-42460774FC30}"/>
              </a:ext>
            </a:extLst>
          </p:cNvPr>
          <p:cNvSpPr/>
          <p:nvPr/>
        </p:nvSpPr>
        <p:spPr>
          <a:xfrm rot="10800000">
            <a:off x="4064062" y="3317569"/>
            <a:ext cx="399858" cy="14926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23">
                <a:extLst>
                  <a:ext uri="{FF2B5EF4-FFF2-40B4-BE49-F238E27FC236}">
                    <a16:creationId xmlns:a16="http://schemas.microsoft.com/office/drawing/2014/main" id="{A2B655F8-E2E8-495E-9DFC-75F32E1244AA}"/>
                  </a:ext>
                </a:extLst>
              </p:cNvPr>
              <p:cNvSpPr txBox="1"/>
              <p:nvPr/>
            </p:nvSpPr>
            <p:spPr>
              <a:xfrm>
                <a:off x="2665254" y="3853884"/>
                <a:ext cx="1183787" cy="56938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GB" sz="1050" b="1" dirty="0">
                    <a:ea typeface="CMU Serif" panose="02000603000000000000" pitchFamily="2" charset="0"/>
                    <a:cs typeface="CMU Serif" panose="02000603000000000000" pitchFamily="2" charset="0"/>
                  </a:rPr>
                  <a:t>Horizontal Slit</a:t>
                </a:r>
              </a:p>
              <a:p>
                <a:pPr algn="r"/>
                <a:r>
                  <a:rPr lang="en-GB" sz="1000" dirty="0">
                    <a:ea typeface="CMU Serif" panose="02000603000000000000" pitchFamily="2" charset="0"/>
                    <a:cs typeface="CMU Serif" panose="02000603000000000000" pitchFamily="2" charset="0"/>
                  </a:rPr>
                  <a:t>Glidcop Al-15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sz="105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050" i="1">
                          <a:latin typeface="Cambria Math" panose="02040503050406030204" pitchFamily="18" charset="0"/>
                        </a:rPr>
                        <m:t>=16.1</m:t>
                      </m:r>
                      <m:r>
                        <a:rPr lang="en-GB" sz="1050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1050" dirty="0"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90" name="TextBox 23">
                <a:extLst>
                  <a:ext uri="{FF2B5EF4-FFF2-40B4-BE49-F238E27FC236}">
                    <a16:creationId xmlns:a16="http://schemas.microsoft.com/office/drawing/2014/main" id="{A2B655F8-E2E8-495E-9DFC-75F32E124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254" y="3853884"/>
                <a:ext cx="1183787" cy="5693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6A35761-FF92-408F-ADA6-A9E587E742A9}"/>
              </a:ext>
            </a:extLst>
          </p:cNvPr>
          <p:cNvCxnSpPr>
            <a:cxnSpLocks/>
            <a:stCxn id="190" idx="3"/>
            <a:endCxn id="187" idx="4"/>
          </p:cNvCxnSpPr>
          <p:nvPr/>
        </p:nvCxnSpPr>
        <p:spPr>
          <a:xfrm flipV="1">
            <a:off x="3849041" y="3855543"/>
            <a:ext cx="215021" cy="283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FD68B90-1C57-4B87-AA6C-870177952D4E}"/>
              </a:ext>
            </a:extLst>
          </p:cNvPr>
          <p:cNvGrpSpPr/>
          <p:nvPr/>
        </p:nvGrpSpPr>
        <p:grpSpPr>
          <a:xfrm>
            <a:off x="6346361" y="3336353"/>
            <a:ext cx="399858" cy="496180"/>
            <a:chOff x="6434838" y="3080667"/>
            <a:chExt cx="432048" cy="451665"/>
          </a:xfrm>
          <a:solidFill>
            <a:schemeClr val="tx2"/>
          </a:solidFill>
        </p:grpSpPr>
        <p:sp>
          <p:nvSpPr>
            <p:cNvPr id="196" name="Right Triangle 195">
              <a:extLst>
                <a:ext uri="{FF2B5EF4-FFF2-40B4-BE49-F238E27FC236}">
                  <a16:creationId xmlns:a16="http://schemas.microsoft.com/office/drawing/2014/main" id="{B97B2538-69DD-4DDA-8A71-366D93F94839}"/>
                </a:ext>
              </a:extLst>
            </p:cNvPr>
            <p:cNvSpPr/>
            <p:nvPr/>
          </p:nvSpPr>
          <p:spPr>
            <a:xfrm flipH="1">
              <a:off x="6434838" y="3352332"/>
              <a:ext cx="432048" cy="180000"/>
            </a:xfrm>
            <a:prstGeom prst="rtTriangle">
              <a:avLst/>
            </a:prstGeom>
            <a:solidFill>
              <a:srgbClr val="B7B9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050"/>
            </a:p>
          </p:txBody>
        </p:sp>
        <p:sp>
          <p:nvSpPr>
            <p:cNvPr id="197" name="Right Triangle 196">
              <a:extLst>
                <a:ext uri="{FF2B5EF4-FFF2-40B4-BE49-F238E27FC236}">
                  <a16:creationId xmlns:a16="http://schemas.microsoft.com/office/drawing/2014/main" id="{E6B390C5-4DA9-4F3F-9742-295BEB1F1D27}"/>
                </a:ext>
              </a:extLst>
            </p:cNvPr>
            <p:cNvSpPr/>
            <p:nvPr/>
          </p:nvSpPr>
          <p:spPr>
            <a:xfrm rot="10800000">
              <a:off x="6434838" y="3080667"/>
              <a:ext cx="432048" cy="180000"/>
            </a:xfrm>
            <a:prstGeom prst="rtTriangle">
              <a:avLst/>
            </a:prstGeom>
            <a:solidFill>
              <a:srgbClr val="B7B9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050" dirty="0"/>
            </a:p>
          </p:txBody>
        </p:sp>
      </p:grpSp>
      <p:pic>
        <p:nvPicPr>
          <p:cNvPr id="203" name="Picture 202">
            <a:extLst>
              <a:ext uri="{FF2B5EF4-FFF2-40B4-BE49-F238E27FC236}">
                <a16:creationId xmlns:a16="http://schemas.microsoft.com/office/drawing/2014/main" id="{D76AF217-80FF-46FE-A647-21434E0954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4590" y="3792512"/>
            <a:ext cx="1477556" cy="1111276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316290F3-1569-4B8C-AF1B-F51703E787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0075" y="4006171"/>
            <a:ext cx="2292059" cy="14884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A22F3F-7440-4227-8EE4-B0148BBD9FF1}"/>
              </a:ext>
            </a:extLst>
          </p:cNvPr>
          <p:cNvSpPr txBox="1"/>
          <p:nvPr/>
        </p:nvSpPr>
        <p:spPr>
          <a:xfrm>
            <a:off x="1713517" y="1077387"/>
            <a:ext cx="948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</a:rPr>
              <a:t>18 kW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5B96352-EF71-44B6-A00B-B4DF7AF14755}"/>
              </a:ext>
            </a:extLst>
          </p:cNvPr>
          <p:cNvSpPr txBox="1"/>
          <p:nvPr/>
        </p:nvSpPr>
        <p:spPr>
          <a:xfrm>
            <a:off x="2340137" y="2623005"/>
            <a:ext cx="83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0.5 kW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CBE068D-E245-470F-8933-B794B257E774}"/>
              </a:ext>
            </a:extLst>
          </p:cNvPr>
          <p:cNvSpPr txBox="1"/>
          <p:nvPr/>
        </p:nvSpPr>
        <p:spPr>
          <a:xfrm>
            <a:off x="2757688" y="1076640"/>
            <a:ext cx="83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4 kW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F54579EC-EC5A-4F7E-BD49-D9DE063826C7}"/>
              </a:ext>
            </a:extLst>
          </p:cNvPr>
          <p:cNvSpPr txBox="1"/>
          <p:nvPr/>
        </p:nvSpPr>
        <p:spPr>
          <a:xfrm>
            <a:off x="3446832" y="2619100"/>
            <a:ext cx="83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2 kW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DE64ED5-D19D-4B98-A613-E38163FC69B3}"/>
              </a:ext>
            </a:extLst>
          </p:cNvPr>
          <p:cNvSpPr txBox="1"/>
          <p:nvPr/>
        </p:nvSpPr>
        <p:spPr>
          <a:xfrm>
            <a:off x="4571251" y="1181039"/>
            <a:ext cx="83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150 W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B01D0E6-0907-4A0C-8FDF-AA3C917A74F6}"/>
              </a:ext>
            </a:extLst>
          </p:cNvPr>
          <p:cNvSpPr txBox="1"/>
          <p:nvPr/>
        </p:nvSpPr>
        <p:spPr>
          <a:xfrm>
            <a:off x="7308304" y="897028"/>
            <a:ext cx="1527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Absorbed powers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E36F1-3343-4A93-8861-E988BB3E1001}"/>
              </a:ext>
            </a:extLst>
          </p:cNvPr>
          <p:cNvSpPr/>
          <p:nvPr/>
        </p:nvSpPr>
        <p:spPr>
          <a:xfrm>
            <a:off x="7510219" y="3934771"/>
            <a:ext cx="16337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Design goal: </a:t>
            </a:r>
          </a:p>
          <a:p>
            <a:r>
              <a:rPr lang="en-US" dirty="0"/>
              <a:t>No damage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9421A21E-EBC0-4BF1-9E63-0777A496F303}"/>
              </a:ext>
            </a:extLst>
          </p:cNvPr>
          <p:cNvSpPr/>
          <p:nvPr/>
        </p:nvSpPr>
        <p:spPr>
          <a:xfrm>
            <a:off x="1538862" y="3272573"/>
            <a:ext cx="10406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Vertical plane</a:t>
            </a:r>
          </a:p>
        </p:txBody>
      </p:sp>
    </p:spTree>
    <p:extLst>
      <p:ext uri="{BB962C8B-B14F-4D97-AF65-F5344CB8AC3E}">
        <p14:creationId xmlns:p14="http://schemas.microsoft.com/office/powerpoint/2010/main" val="43794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animBg="1"/>
      <p:bldP spid="18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Used: </a:t>
            </a:r>
            <a:r>
              <a:rPr lang="en-US" b="0" cap="none" dirty="0"/>
              <a:t>Undulator power density (</a:t>
            </a:r>
            <a:r>
              <a:rPr lang="en-US" b="0" i="1" cap="none" dirty="0"/>
              <a:t>Power</a:t>
            </a:r>
            <a:r>
              <a:rPr lang="en-US" b="0" cap="none" dirty="0"/>
              <a:t> vs </a:t>
            </a:r>
            <a:r>
              <a:rPr lang="en-US" b="0" i="1" cap="none" dirty="0"/>
              <a:t>x, y</a:t>
            </a:r>
            <a:r>
              <a:rPr lang="en-US" b="0" cap="none" dirty="0"/>
              <a:t>)</a:t>
            </a:r>
            <a:endParaRPr lang="en-GB" b="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31" y="1479045"/>
            <a:ext cx="1477466" cy="11990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591" y="2237007"/>
            <a:ext cx="3432376" cy="274805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1417" y="722456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This OASYS/</a:t>
            </a:r>
            <a:r>
              <a:rPr lang="en-US" sz="1400" dirty="0" err="1"/>
              <a:t>Xoppy</a:t>
            </a:r>
            <a:r>
              <a:rPr lang="en-US" sz="1400" dirty="0"/>
              <a:t> tool is very useful to get the heat load on a slit</a:t>
            </a:r>
          </a:p>
        </p:txBody>
      </p:sp>
      <p:grpSp>
        <p:nvGrpSpPr>
          <p:cNvPr id="14" name="Grupo 12"/>
          <p:cNvGrpSpPr/>
          <p:nvPr/>
        </p:nvGrpSpPr>
        <p:grpSpPr>
          <a:xfrm>
            <a:off x="858050" y="3681935"/>
            <a:ext cx="1470437" cy="290218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" name="Grupo 13"/>
          <p:cNvGrpSpPr/>
          <p:nvPr/>
        </p:nvGrpSpPr>
        <p:grpSpPr>
          <a:xfrm>
            <a:off x="858050" y="4037783"/>
            <a:ext cx="1470437" cy="290218"/>
            <a:chOff x="286423" y="1753548"/>
            <a:chExt cx="1470437" cy="290218"/>
          </a:xfrm>
        </p:grpSpPr>
        <p:sp>
          <p:nvSpPr>
            <p:cNvPr id="29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5" name="Straight Connector 4"/>
          <p:cNvCxnSpPr>
            <a:endCxn id="45" idx="1"/>
          </p:cNvCxnSpPr>
          <p:nvPr/>
        </p:nvCxnSpPr>
        <p:spPr>
          <a:xfrm flipV="1">
            <a:off x="1524466" y="3856409"/>
            <a:ext cx="4379613" cy="16016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835">
            <a:off x="5900774" y="3772820"/>
            <a:ext cx="1201008" cy="293008"/>
          </a:xfrm>
          <a:prstGeom prst="rect">
            <a:avLst/>
          </a:prstGeom>
        </p:spPr>
      </p:pic>
      <p:cxnSp>
        <p:nvCxnSpPr>
          <p:cNvPr id="41" name="Straight Connector 40"/>
          <p:cNvCxnSpPr>
            <a:endCxn id="45" idx="3"/>
          </p:cNvCxnSpPr>
          <p:nvPr/>
        </p:nvCxnSpPr>
        <p:spPr>
          <a:xfrm flipV="1">
            <a:off x="1547664" y="3982239"/>
            <a:ext cx="5550813" cy="452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17"/>
          <p:cNvSpPr/>
          <p:nvPr/>
        </p:nvSpPr>
        <p:spPr>
          <a:xfrm>
            <a:off x="822166" y="3380092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/>
              <a:t>undulator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811178" y="2661736"/>
            <a:ext cx="1511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Water cooled beamline slit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312" y="884411"/>
            <a:ext cx="1145909" cy="7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31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55C2D-34B5-4E1D-B109-D9BB0819A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FEA Simulations (e.g. slits): </a:t>
            </a:r>
            <a:r>
              <a:rPr lang="en-US" sz="1800" b="0" dirty="0"/>
              <a:t>One-way coupled thermo-mechanical FEA</a:t>
            </a:r>
            <a:endParaRPr lang="en-GB" sz="18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54965-2067-42AB-8D3D-A19CA6FB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5" y="793371"/>
            <a:ext cx="4110666" cy="1756586"/>
          </a:xfrm>
        </p:spPr>
        <p:txBody>
          <a:bodyPr>
            <a:normAutofit/>
          </a:bodyPr>
          <a:lstStyle/>
          <a:p>
            <a:r>
              <a:rPr lang="en-US" dirty="0"/>
              <a:t>Thermal model</a:t>
            </a:r>
          </a:p>
          <a:p>
            <a:pPr lvl="1"/>
            <a:r>
              <a:rPr lang="en-US" dirty="0"/>
              <a:t>Cooling coefficient from Dittus-Boelter correlation</a:t>
            </a:r>
          </a:p>
          <a:p>
            <a:pPr lvl="1"/>
            <a:r>
              <a:rPr lang="en-US" dirty="0"/>
              <a:t>Heat loads projected on surface elements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2B31B9-5644-45F1-8931-CDA1943007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34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62E8F8-21F3-4436-83DD-D5E8D8532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747" y="985292"/>
            <a:ext cx="4912507" cy="2398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7781DD-2EA2-48D1-BA8C-6F0E6777F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79" y="2715936"/>
            <a:ext cx="3796891" cy="278549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87CAAB8-62FB-4C86-8D5F-67725998F124}"/>
              </a:ext>
            </a:extLst>
          </p:cNvPr>
          <p:cNvSpPr/>
          <p:nvPr/>
        </p:nvSpPr>
        <p:spPr>
          <a:xfrm>
            <a:off x="5580112" y="913284"/>
            <a:ext cx="1944216" cy="1917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7450E5-6B3A-4026-9C21-BCF7020AE374}"/>
              </a:ext>
            </a:extLst>
          </p:cNvPr>
          <p:cNvCxnSpPr>
            <a:stCxn id="10" idx="3"/>
          </p:cNvCxnSpPr>
          <p:nvPr/>
        </p:nvCxnSpPr>
        <p:spPr>
          <a:xfrm flipH="1">
            <a:off x="4293747" y="2549957"/>
            <a:ext cx="1571089" cy="834309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CCC9A49-A2DF-4EA0-9896-AD4D987113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521" y="3475634"/>
            <a:ext cx="3531200" cy="1734360"/>
          </a:xfrm>
          <a:prstGeom prst="rect">
            <a:avLst/>
          </a:prstGeom>
        </p:spPr>
      </p:pic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CD8CA2E5-5AE6-4A5C-B4B0-6F8B0DAE56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30001" y="5402791"/>
            <a:ext cx="6120000" cy="177074"/>
          </a:xfrm>
        </p:spPr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48024-1FBA-4FC7-9645-1EED90C3F938}"/>
              </a:ext>
            </a:extLst>
          </p:cNvPr>
          <p:cNvSpPr txBox="1"/>
          <p:nvPr/>
        </p:nvSpPr>
        <p:spPr>
          <a:xfrm>
            <a:off x="7205296" y="712154"/>
            <a:ext cx="1680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FEA Software </a:t>
            </a:r>
            <a:r>
              <a:rPr lang="en-US" sz="1200" i="1" dirty="0"/>
              <a:t>ANSYS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78067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E9738-2D1F-4254-AF71-5352C9E9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FEA Simulations Slits: </a:t>
            </a:r>
            <a:r>
              <a:rPr lang="en-US" sz="2000" b="0" dirty="0"/>
              <a:t>Typical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2DB38-6631-4A5D-BA60-E46F25AC74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35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BD086-DD5E-49A1-BFEF-66B83E8C49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6456E5E1-BC62-4C82-AE3D-7F9F849444B3}"/>
              </a:ext>
            </a:extLst>
          </p:cNvPr>
          <p:cNvSpPr txBox="1"/>
          <p:nvPr/>
        </p:nvSpPr>
        <p:spPr>
          <a:xfrm>
            <a:off x="2835666" y="5037403"/>
            <a:ext cx="995785" cy="43858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/>
              <a:t>1</a:t>
            </a:r>
            <a:r>
              <a:rPr lang="en-GB" sz="1200" baseline="30000" dirty="0"/>
              <a:t>st</a:t>
            </a:r>
            <a:r>
              <a:rPr lang="en-GB" sz="1200" dirty="0"/>
              <a:t> Hor. Slit</a:t>
            </a:r>
          </a:p>
          <a:p>
            <a:r>
              <a:rPr lang="en-GB" sz="1050" dirty="0" err="1"/>
              <a:t>Glidcop</a:t>
            </a:r>
            <a:r>
              <a:rPr lang="en-GB" sz="1050" dirty="0"/>
              <a:t> Al-15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EFD9B9-5F95-484E-8102-FC529A96ADED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333559" y="4897580"/>
            <a:ext cx="682533" cy="139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848C7FB-BCCD-4841-8F81-D1CF48837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63" y="4751791"/>
            <a:ext cx="895662" cy="692103"/>
          </a:xfrm>
          <a:prstGeom prst="rect">
            <a:avLst/>
          </a:prstGeom>
        </p:spPr>
      </p:pic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17358D02-8971-4EEB-839D-A62A2F9718D9}"/>
              </a:ext>
            </a:extLst>
          </p:cNvPr>
          <p:cNvSpPr/>
          <p:nvPr/>
        </p:nvSpPr>
        <p:spPr>
          <a:xfrm flipH="1">
            <a:off x="3831451" y="4754562"/>
            <a:ext cx="432048" cy="13587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D6580564-51E8-4D7D-8B90-185953EAAF6B}"/>
              </a:ext>
            </a:extLst>
          </p:cNvPr>
          <p:cNvSpPr/>
          <p:nvPr/>
        </p:nvSpPr>
        <p:spPr>
          <a:xfrm rot="10800000">
            <a:off x="3831451" y="4400722"/>
            <a:ext cx="432048" cy="13587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353298E5-8EC1-4AAF-91A5-30BF34B5FB38}"/>
              </a:ext>
            </a:extLst>
          </p:cNvPr>
          <p:cNvSpPr/>
          <p:nvPr/>
        </p:nvSpPr>
        <p:spPr>
          <a:xfrm rot="10800000">
            <a:off x="4628530" y="4410990"/>
            <a:ext cx="432048" cy="493780"/>
          </a:xfrm>
          <a:prstGeom prst="rtTriangle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422DCD-0BED-49EF-BA03-0F0401803E19}"/>
              </a:ext>
            </a:extLst>
          </p:cNvPr>
          <p:cNvGrpSpPr/>
          <p:nvPr/>
        </p:nvGrpSpPr>
        <p:grpSpPr>
          <a:xfrm>
            <a:off x="258181" y="4388817"/>
            <a:ext cx="8514694" cy="489790"/>
            <a:chOff x="395535" y="3054266"/>
            <a:chExt cx="8514694" cy="48979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235D146-AB96-4BE5-BF14-96B497F76C68}"/>
                </a:ext>
              </a:extLst>
            </p:cNvPr>
            <p:cNvSpPr/>
            <p:nvPr/>
          </p:nvSpPr>
          <p:spPr>
            <a:xfrm rot="16200000">
              <a:off x="4423466" y="-958187"/>
              <a:ext cx="458832" cy="8514694"/>
            </a:xfrm>
            <a:prstGeom prst="triangle">
              <a:avLst/>
            </a:prstGeom>
            <a:solidFill>
              <a:srgbClr val="FF00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B01AAC6-3693-4030-8CF5-4FAC8907EF1C}"/>
                </a:ext>
              </a:extLst>
            </p:cNvPr>
            <p:cNvSpPr/>
            <p:nvPr/>
          </p:nvSpPr>
          <p:spPr>
            <a:xfrm rot="16200000">
              <a:off x="2153300" y="1296502"/>
              <a:ext cx="489790" cy="4005317"/>
            </a:xfrm>
            <a:prstGeom prst="triangle">
              <a:avLst/>
            </a:prstGeom>
            <a:solidFill>
              <a:srgbClr val="FF0000">
                <a:alpha val="1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668E5486-38FB-4D63-85ED-D1ED100F0D1E}"/>
                </a:ext>
              </a:extLst>
            </p:cNvPr>
            <p:cNvSpPr/>
            <p:nvPr/>
          </p:nvSpPr>
          <p:spPr>
            <a:xfrm rot="16200000">
              <a:off x="4595216" y="-953564"/>
              <a:ext cx="124578" cy="8505449"/>
            </a:xfrm>
            <a:prstGeom prst="triangle">
              <a:avLst/>
            </a:prstGeom>
            <a:solidFill>
              <a:srgbClr val="FF00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58EB9E-1876-4ED5-A779-DAFD9859D258}"/>
              </a:ext>
            </a:extLst>
          </p:cNvPr>
          <p:cNvGrpSpPr/>
          <p:nvPr/>
        </p:nvGrpSpPr>
        <p:grpSpPr>
          <a:xfrm>
            <a:off x="5415627" y="4442909"/>
            <a:ext cx="442031" cy="397214"/>
            <a:chOff x="5552981" y="3108358"/>
            <a:chExt cx="442031" cy="397214"/>
          </a:xfrm>
          <a:solidFill>
            <a:schemeClr val="tx2"/>
          </a:solidFill>
        </p:grpSpPr>
        <p:sp>
          <p:nvSpPr>
            <p:cNvPr id="25" name="Right Triangle 24">
              <a:extLst>
                <a:ext uri="{FF2B5EF4-FFF2-40B4-BE49-F238E27FC236}">
                  <a16:creationId xmlns:a16="http://schemas.microsoft.com/office/drawing/2014/main" id="{1C072881-67D1-489F-A76F-7CCE9D4A0A9E}"/>
                </a:ext>
              </a:extLst>
            </p:cNvPr>
            <p:cNvSpPr/>
            <p:nvPr/>
          </p:nvSpPr>
          <p:spPr>
            <a:xfrm rot="10800000">
              <a:off x="5552981" y="3108358"/>
              <a:ext cx="432048" cy="1085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FAE079FF-8739-4181-AA58-35A3D596B5A9}"/>
                </a:ext>
              </a:extLst>
            </p:cNvPr>
            <p:cNvSpPr/>
            <p:nvPr/>
          </p:nvSpPr>
          <p:spPr>
            <a:xfrm rot="10800000" flipV="1">
              <a:off x="5562964" y="3397572"/>
              <a:ext cx="432048" cy="10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55183A-31C5-4234-866E-49F98265E242}"/>
              </a:ext>
            </a:extLst>
          </p:cNvPr>
          <p:cNvGrpSpPr/>
          <p:nvPr/>
        </p:nvGrpSpPr>
        <p:grpSpPr>
          <a:xfrm>
            <a:off x="6297484" y="4407506"/>
            <a:ext cx="432048" cy="451665"/>
            <a:chOff x="6434838" y="3080667"/>
            <a:chExt cx="432048" cy="451665"/>
          </a:xfrm>
          <a:solidFill>
            <a:schemeClr val="tx2"/>
          </a:solidFill>
        </p:grpSpPr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F6B47F2A-2063-4E13-933E-2DD3CB1149E6}"/>
                </a:ext>
              </a:extLst>
            </p:cNvPr>
            <p:cNvSpPr/>
            <p:nvPr/>
          </p:nvSpPr>
          <p:spPr>
            <a:xfrm flipH="1">
              <a:off x="6434838" y="3352332"/>
              <a:ext cx="432048" cy="180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29" name="Right Triangle 28">
              <a:extLst>
                <a:ext uri="{FF2B5EF4-FFF2-40B4-BE49-F238E27FC236}">
                  <a16:creationId xmlns:a16="http://schemas.microsoft.com/office/drawing/2014/main" id="{1C4937BE-7D77-4EF7-8DA5-7F9AB33C3806}"/>
                </a:ext>
              </a:extLst>
            </p:cNvPr>
            <p:cNvSpPr/>
            <p:nvPr/>
          </p:nvSpPr>
          <p:spPr>
            <a:xfrm rot="10800000">
              <a:off x="6434838" y="3080667"/>
              <a:ext cx="432048" cy="180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DACC2B-5099-465F-9EB2-ACC58C39E6B6}"/>
              </a:ext>
            </a:extLst>
          </p:cNvPr>
          <p:cNvGrpSpPr/>
          <p:nvPr/>
        </p:nvGrpSpPr>
        <p:grpSpPr>
          <a:xfrm>
            <a:off x="439624" y="755606"/>
            <a:ext cx="3859540" cy="3188785"/>
            <a:chOff x="488222" y="998683"/>
            <a:chExt cx="3859540" cy="31887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ADE145-66BE-4B68-99FD-47CD1698A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222" y="1667468"/>
              <a:ext cx="3859540" cy="25200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2A4F1C-D71F-4D01-A855-160BEFBFF183}"/>
                </a:ext>
              </a:extLst>
            </p:cNvPr>
            <p:cNvSpPr txBox="1"/>
            <p:nvPr/>
          </p:nvSpPr>
          <p:spPr>
            <a:xfrm>
              <a:off x="1277206" y="998683"/>
              <a:ext cx="1967270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Temperature field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8F93A86-346B-4DD3-940B-27C10D1F6793}"/>
              </a:ext>
            </a:extLst>
          </p:cNvPr>
          <p:cNvSpPr txBox="1"/>
          <p:nvPr/>
        </p:nvSpPr>
        <p:spPr>
          <a:xfrm>
            <a:off x="4088298" y="5152745"/>
            <a:ext cx="2707793" cy="2539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b="1" dirty="0"/>
              <a:t>Heat load: </a:t>
            </a:r>
            <a:r>
              <a:rPr lang="en-US" sz="1050" dirty="0"/>
              <a:t>CPMU20.5 (4m) at 5.5mm gap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54EF4DF-D005-4DDC-BC40-A5E2A11078CA}"/>
              </a:ext>
            </a:extLst>
          </p:cNvPr>
          <p:cNvGrpSpPr/>
          <p:nvPr/>
        </p:nvGrpSpPr>
        <p:grpSpPr>
          <a:xfrm>
            <a:off x="4707378" y="754455"/>
            <a:ext cx="4118467" cy="3189936"/>
            <a:chOff x="4755976" y="997532"/>
            <a:chExt cx="4118467" cy="318993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7AB8782-FD02-4DEC-8D54-C8FCE7F3D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5976" y="1667468"/>
              <a:ext cx="4001927" cy="25200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994D78-8AC3-41DD-A794-7ED56E377547}"/>
                </a:ext>
              </a:extLst>
            </p:cNvPr>
            <p:cNvSpPr txBox="1"/>
            <p:nvPr/>
          </p:nvSpPr>
          <p:spPr>
            <a:xfrm>
              <a:off x="5060578" y="997532"/>
              <a:ext cx="3813865" cy="55399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Min. principal strains (compression)</a:t>
              </a:r>
            </a:p>
            <a:p>
              <a:r>
                <a:rPr lang="en-US" sz="1200" i="1" dirty="0"/>
                <a:t>Total mechanical strain = elastic + </a:t>
              </a:r>
              <a:r>
                <a:rPr lang="en-US" sz="1200" b="1" i="1" dirty="0"/>
                <a:t>plastic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2FE9975-94CB-4504-9F23-F9FC6795D6D2}"/>
              </a:ext>
            </a:extLst>
          </p:cNvPr>
          <p:cNvGrpSpPr/>
          <p:nvPr/>
        </p:nvGrpSpPr>
        <p:grpSpPr>
          <a:xfrm>
            <a:off x="4707378" y="2648172"/>
            <a:ext cx="4209666" cy="1687821"/>
            <a:chOff x="4707378" y="2648172"/>
            <a:chExt cx="4209666" cy="168782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8B1904-7D6B-4275-93B3-E40310A706D4}"/>
                </a:ext>
              </a:extLst>
            </p:cNvPr>
            <p:cNvSpPr txBox="1"/>
            <p:nvPr/>
          </p:nvSpPr>
          <p:spPr>
            <a:xfrm>
              <a:off x="5148064" y="3966661"/>
              <a:ext cx="3768980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/>
                <a:t>Usually plastic strains occurring!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2425E13-BD5B-468F-AA87-5268838DC059}"/>
                </a:ext>
              </a:extLst>
            </p:cNvPr>
            <p:cNvSpPr/>
            <p:nvPr/>
          </p:nvSpPr>
          <p:spPr>
            <a:xfrm>
              <a:off x="4707378" y="2648172"/>
              <a:ext cx="656710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07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A798-252E-48F6-B1A1-D639A4345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Front End – Horizontal Slit (</a:t>
            </a:r>
            <a:r>
              <a:rPr lang="en-US" sz="2000" i="1" dirty="0"/>
              <a:t>redesign</a:t>
            </a:r>
            <a:r>
              <a:rPr lang="en-US" sz="20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3F015-2D08-4D4B-8B89-796F6A717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484" y="740974"/>
            <a:ext cx="5976664" cy="396044"/>
          </a:xfrm>
        </p:spPr>
        <p:txBody>
          <a:bodyPr/>
          <a:lstStyle/>
          <a:p>
            <a:r>
              <a:rPr lang="en-US" sz="1400" dirty="0"/>
              <a:t>Video of new future design in high-resistance copper CuCr1Zr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273FB-F901-452F-BB21-0E0F96611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36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2474E-8EC2-4965-851F-56FBE2E229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BD8405-EEC8-458E-8DC6-408996B76C77}"/>
              </a:ext>
            </a:extLst>
          </p:cNvPr>
          <p:cNvSpPr txBox="1">
            <a:spLocks/>
          </p:cNvSpPr>
          <p:nvPr/>
        </p:nvSpPr>
        <p:spPr bwMode="gray">
          <a:xfrm>
            <a:off x="6682419" y="996063"/>
            <a:ext cx="2448272" cy="41501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Arial" pitchFamily="34" charset="0"/>
              <a:buChar char="•"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180000" indent="0" algn="l" defTabSz="914400" rtl="0" eaLnBrk="1" latinLnBrk="0" hangingPunct="1">
              <a:spcBef>
                <a:spcPts val="0"/>
              </a:spcBef>
              <a:spcAft>
                <a:spcPts val="1500"/>
              </a:spcAft>
              <a:buFont typeface="Arial" pitchFamily="34" charset="0"/>
              <a:buChar char="•"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36000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500"/>
              </a:spcAft>
              <a:buClr>
                <a:schemeClr val="accent6"/>
              </a:buClr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746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80000"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174625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ITCOfficinaSans LT Book" pitchFamily="2" charset="0"/>
              <a:buChar char="&gt;"/>
              <a:defRPr sz="11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sz="1400" dirty="0"/>
              <a:t>Water inlet on one side</a:t>
            </a:r>
          </a:p>
          <a:p>
            <a:pPr marL="182563" indent="-182563"/>
            <a:r>
              <a:rPr lang="en-US" sz="1400" dirty="0"/>
              <a:t>Cross section:</a:t>
            </a:r>
          </a:p>
          <a:p>
            <a:pPr marL="362563" lvl="1" indent="-182563"/>
            <a:r>
              <a:rPr lang="en-US" sz="1400" dirty="0"/>
              <a:t>5 channels per side</a:t>
            </a:r>
          </a:p>
          <a:p>
            <a:pPr marL="362563" lvl="1" indent="-182563"/>
            <a:r>
              <a:rPr lang="en-US" sz="1400" dirty="0"/>
              <a:t>Slit cutting to 2mm horizontal</a:t>
            </a:r>
          </a:p>
          <a:p>
            <a:pPr marL="182563" indent="-182563"/>
            <a:r>
              <a:rPr lang="en-US" sz="1400" dirty="0"/>
              <a:t>Channels in series</a:t>
            </a:r>
          </a:p>
          <a:p>
            <a:pPr marL="182563" indent="-182563"/>
            <a:r>
              <a:rPr lang="en-US" sz="1400" dirty="0"/>
              <a:t>Crossing to other side through hole</a:t>
            </a:r>
          </a:p>
          <a:p>
            <a:pPr marL="182563" indent="-182563"/>
            <a:r>
              <a:rPr lang="en-US" sz="1400" dirty="0"/>
              <a:t>Slope optimized for heat load profile</a:t>
            </a:r>
          </a:p>
          <a:p>
            <a:pPr lvl="1">
              <a:buNone/>
            </a:pP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5A885-4A33-42C4-8F1E-0FCDABC01D71}"/>
              </a:ext>
            </a:extLst>
          </p:cNvPr>
          <p:cNvSpPr txBox="1"/>
          <p:nvPr/>
        </p:nvSpPr>
        <p:spPr>
          <a:xfrm>
            <a:off x="4067944" y="4873724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Design conform to specs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FEFAF-6A95-4126-9ACA-5DCACCC2F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9308"/>
            <a:ext cx="5731478" cy="31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5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cap="none" dirty="0"/>
              <a:t>Windows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sp>
        <p:nvSpPr>
          <p:cNvPr id="95" name="Oval 94"/>
          <p:cNvSpPr/>
          <p:nvPr/>
        </p:nvSpPr>
        <p:spPr>
          <a:xfrm>
            <a:off x="2195736" y="1966235"/>
            <a:ext cx="902191" cy="52322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5" name="Group 124"/>
          <p:cNvGrpSpPr/>
          <p:nvPr/>
        </p:nvGrpSpPr>
        <p:grpSpPr>
          <a:xfrm>
            <a:off x="494582" y="853866"/>
            <a:ext cx="7770479" cy="1635589"/>
            <a:chOff x="730367" y="2046459"/>
            <a:chExt cx="7770479" cy="1635589"/>
          </a:xfrm>
        </p:grpSpPr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128" name="Cube 127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Cube 128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4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74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6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7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8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9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0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1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2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3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35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64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5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6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7" name="Cube 166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8" name="Cube 167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9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0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1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2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3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36" name="Straight Connector 135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Source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Rectángulo 17"/>
            <p:cNvSpPr/>
            <p:nvPr/>
          </p:nvSpPr>
          <p:spPr>
            <a:xfrm>
              <a:off x="1898007" y="2189645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Front end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Cube 142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ight Brace 143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ángulo 17"/>
            <p:cNvSpPr/>
            <p:nvPr/>
          </p:nvSpPr>
          <p:spPr>
            <a:xfrm>
              <a:off x="1205152" y="3158828"/>
              <a:ext cx="12423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Water-cooled</a:t>
              </a:r>
            </a:p>
            <a:p>
              <a:r>
                <a:rPr lang="en-US" sz="1400" dirty="0"/>
                <a:t>slits</a:t>
              </a:r>
            </a:p>
          </p:txBody>
        </p:sp>
        <p:cxnSp>
          <p:nvCxnSpPr>
            <p:cNvPr id="146" name="Straight Arrow Connector 145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ángulo 17"/>
            <p:cNvSpPr/>
            <p:nvPr/>
          </p:nvSpPr>
          <p:spPr>
            <a:xfrm>
              <a:off x="2437208" y="3224037"/>
              <a:ext cx="91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Windows</a:t>
              </a:r>
            </a:p>
          </p:txBody>
        </p:sp>
        <p:sp>
          <p:nvSpPr>
            <p:cNvPr id="151" name="Rectángulo 17"/>
            <p:cNvSpPr/>
            <p:nvPr/>
          </p:nvSpPr>
          <p:spPr>
            <a:xfrm>
              <a:off x="2936192" y="2191600"/>
              <a:ext cx="1160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slits</a:t>
              </a:r>
            </a:p>
          </p:txBody>
        </p:sp>
        <p:cxnSp>
          <p:nvCxnSpPr>
            <p:cNvPr id="152" name="Straight Connector 151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Cube 152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Rectángulo 17"/>
            <p:cNvSpPr/>
            <p:nvPr/>
          </p:nvSpPr>
          <p:spPr>
            <a:xfrm>
              <a:off x="3575552" y="3024251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mirrors</a:t>
              </a:r>
            </a:p>
          </p:txBody>
        </p:sp>
        <p:sp>
          <p:nvSpPr>
            <p:cNvPr id="155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Monochromator</a:t>
              </a:r>
            </a:p>
          </p:txBody>
        </p:sp>
        <p:sp>
          <p:nvSpPr>
            <p:cNvPr id="156" name="Rectángulo 17"/>
            <p:cNvSpPr/>
            <p:nvPr/>
          </p:nvSpPr>
          <p:spPr>
            <a:xfrm>
              <a:off x="6168292" y="2046459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Focusing system</a:t>
              </a:r>
            </a:p>
          </p:txBody>
        </p:sp>
        <p:cxnSp>
          <p:nvCxnSpPr>
            <p:cNvPr id="157" name="Straight Connector 156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endCxn id="159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Sample</a:t>
              </a:r>
            </a:p>
          </p:txBody>
        </p:sp>
        <p:sp>
          <p:nvSpPr>
            <p:cNvPr id="161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KB mirrors</a:t>
              </a:r>
            </a:p>
          </p:txBody>
        </p:sp>
        <p:cxnSp>
          <p:nvCxnSpPr>
            <p:cNvPr id="162" name="Straight Connector 161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Cube 162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84" name="Picture 183">
            <a:extLst>
              <a:ext uri="{FF2B5EF4-FFF2-40B4-BE49-F238E27FC236}">
                <a16:creationId xmlns:a16="http://schemas.microsoft.com/office/drawing/2014/main" id="{A0D17723-F7B1-42F4-B4AA-C860B71DA3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95"/>
          <a:stretch/>
        </p:blipFill>
        <p:spPr>
          <a:xfrm>
            <a:off x="4253878" y="2759912"/>
            <a:ext cx="3357258" cy="230881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98CC7ED-FABC-4B8A-8D56-F0A2573A190E}"/>
              </a:ext>
            </a:extLst>
          </p:cNvPr>
          <p:cNvGrpSpPr/>
          <p:nvPr/>
        </p:nvGrpSpPr>
        <p:grpSpPr>
          <a:xfrm>
            <a:off x="374685" y="2713144"/>
            <a:ext cx="3674175" cy="2288883"/>
            <a:chOff x="349259" y="2933268"/>
            <a:chExt cx="3674175" cy="2288883"/>
          </a:xfrm>
        </p:grpSpPr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C4381053-5F3D-4F9E-B00F-4B6262604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416" y="2933268"/>
              <a:ext cx="1944216" cy="2288883"/>
            </a:xfrm>
            <a:prstGeom prst="rect">
              <a:avLst/>
            </a:prstGeom>
          </p:spPr>
        </p:pic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22E94BAE-10AD-4626-AB3E-1DAB7CFEA998}"/>
                </a:ext>
              </a:extLst>
            </p:cNvPr>
            <p:cNvCxnSpPr/>
            <p:nvPr/>
          </p:nvCxnSpPr>
          <p:spPr>
            <a:xfrm>
              <a:off x="713432" y="4733468"/>
              <a:ext cx="158417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5960633-CA43-4E60-95A7-E40587F51A55}"/>
                    </a:ext>
                  </a:extLst>
                </p:cNvPr>
                <p:cNvSpPr txBox="1"/>
                <p:nvPr/>
              </p:nvSpPr>
              <p:spPr>
                <a:xfrm>
                  <a:off x="569416" y="4733468"/>
                  <a:ext cx="102540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130</m:t>
                        </m:r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𝑚𝑚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D5960633-CA43-4E60-95A7-E40587F51A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6" y="4733468"/>
                  <a:ext cx="102540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A017C92A-B702-473E-897A-833A5DC3E5FB}"/>
                    </a:ext>
                  </a:extLst>
                </p:cNvPr>
                <p:cNvSpPr txBox="1"/>
                <p:nvPr/>
              </p:nvSpPr>
              <p:spPr>
                <a:xfrm>
                  <a:off x="2605247" y="3484932"/>
                  <a:ext cx="1418187" cy="923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Diamond window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Ø6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𝑚𝑚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A017C92A-B702-473E-897A-833A5DC3E5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5247" y="3484932"/>
                  <a:ext cx="1418187" cy="923330"/>
                </a:xfrm>
                <a:prstGeom prst="rect">
                  <a:avLst/>
                </a:prstGeom>
                <a:blipFill>
                  <a:blip r:embed="rId7"/>
                  <a:stretch>
                    <a:fillRect l="-3879" t="-39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557BF1C-8E3E-4D33-B0B0-96A60BD126EC}"/>
                </a:ext>
              </a:extLst>
            </p:cNvPr>
            <p:cNvCxnSpPr>
              <a:cxnSpLocks/>
              <a:stCxn id="195" idx="1"/>
            </p:cNvCxnSpPr>
            <p:nvPr/>
          </p:nvCxnSpPr>
          <p:spPr>
            <a:xfrm flipH="1">
              <a:off x="2019131" y="3946597"/>
              <a:ext cx="586116" cy="2753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Right Arrow 15">
              <a:extLst>
                <a:ext uri="{FF2B5EF4-FFF2-40B4-BE49-F238E27FC236}">
                  <a16:creationId xmlns:a16="http://schemas.microsoft.com/office/drawing/2014/main" id="{B4EBC1FC-4161-455E-8B48-E9BE82FE0B13}"/>
                </a:ext>
              </a:extLst>
            </p:cNvPr>
            <p:cNvSpPr/>
            <p:nvPr/>
          </p:nvSpPr>
          <p:spPr>
            <a:xfrm>
              <a:off x="349259" y="4052485"/>
              <a:ext cx="900100" cy="36004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beam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AE46B2-37C0-47BA-B511-20945FB4EC86}"/>
                  </a:ext>
                </a:extLst>
              </p:cNvPr>
              <p:cNvSpPr txBox="1"/>
              <p:nvPr/>
            </p:nvSpPr>
            <p:spPr>
              <a:xfrm>
                <a:off x="6814005" y="3659635"/>
                <a:ext cx="169680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Diamond conductivity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/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sz="1200" dirty="0"/>
                  <a:t>temperature dependence important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AE46B2-37C0-47BA-B511-20945FB4E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005" y="3659635"/>
                <a:ext cx="1696806" cy="1015663"/>
              </a:xfrm>
              <a:prstGeom prst="rect">
                <a:avLst/>
              </a:prstGeom>
              <a:blipFill>
                <a:blip r:embed="rId8"/>
                <a:stretch>
                  <a:fillRect l="-360" t="-599" b="-2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5FC67BC-D8DF-4B3A-8F31-F34588C163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1679" y="2450606"/>
            <a:ext cx="1740216" cy="119471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8E4EF70-B7AE-4867-BA25-F12BBD51EBBC}"/>
              </a:ext>
            </a:extLst>
          </p:cNvPr>
          <p:cNvSpPr txBox="1"/>
          <p:nvPr/>
        </p:nvSpPr>
        <p:spPr>
          <a:xfrm>
            <a:off x="1748447" y="771433"/>
            <a:ext cx="948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18 kW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DBC88C1-B03C-4C54-BA60-0DF0B87545D2}"/>
              </a:ext>
            </a:extLst>
          </p:cNvPr>
          <p:cNvSpPr txBox="1"/>
          <p:nvPr/>
        </p:nvSpPr>
        <p:spPr>
          <a:xfrm>
            <a:off x="2832517" y="2365511"/>
            <a:ext cx="83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0.5 kW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A4ECF0E-B01A-4FC4-BC82-7E24EC32AF3A}"/>
              </a:ext>
            </a:extLst>
          </p:cNvPr>
          <p:cNvSpPr txBox="1"/>
          <p:nvPr/>
        </p:nvSpPr>
        <p:spPr>
          <a:xfrm>
            <a:off x="2913814" y="836173"/>
            <a:ext cx="83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4 kW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B3211-CB78-4844-9C84-02CAC9617681}"/>
              </a:ext>
            </a:extLst>
          </p:cNvPr>
          <p:cNvSpPr txBox="1"/>
          <p:nvPr/>
        </p:nvSpPr>
        <p:spPr>
          <a:xfrm>
            <a:off x="3671040" y="2152965"/>
            <a:ext cx="83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2 kW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FB520A4-9D88-4F80-843B-C6BDCB8DF00F}"/>
              </a:ext>
            </a:extLst>
          </p:cNvPr>
          <p:cNvSpPr txBox="1"/>
          <p:nvPr/>
        </p:nvSpPr>
        <p:spPr>
          <a:xfrm>
            <a:off x="4727377" y="940572"/>
            <a:ext cx="83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150 W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6527E6C-8988-4A98-BD33-EDF8482E1235}"/>
              </a:ext>
            </a:extLst>
          </p:cNvPr>
          <p:cNvSpPr txBox="1"/>
          <p:nvPr/>
        </p:nvSpPr>
        <p:spPr>
          <a:xfrm>
            <a:off x="7464430" y="656561"/>
            <a:ext cx="1527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Absorbed powers</a:t>
            </a:r>
          </a:p>
        </p:txBody>
      </p:sp>
    </p:spTree>
    <p:extLst>
      <p:ext uri="{BB962C8B-B14F-4D97-AF65-F5344CB8AC3E}">
        <p14:creationId xmlns:p14="http://schemas.microsoft.com/office/powerpoint/2010/main" val="4180103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cap="none" dirty="0"/>
              <a:t>Power transport on a beamline</a:t>
            </a:r>
            <a:endParaRPr lang="en-GB" sz="20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45875" y="849829"/>
            <a:ext cx="7770479" cy="1635589"/>
            <a:chOff x="730367" y="2046459"/>
            <a:chExt cx="7770479" cy="1635589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69" name="Cube 68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Cube 58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6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2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5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6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7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8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29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" name="Cube 31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" name="Cube 32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4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8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5" name="Straight Connector 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Source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ángulo 17"/>
            <p:cNvSpPr/>
            <p:nvPr/>
          </p:nvSpPr>
          <p:spPr>
            <a:xfrm>
              <a:off x="1898007" y="2189645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Front end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Cube 12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ight Brace 14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ángulo 17"/>
            <p:cNvSpPr/>
            <p:nvPr/>
          </p:nvSpPr>
          <p:spPr>
            <a:xfrm>
              <a:off x="1205152" y="3158828"/>
              <a:ext cx="12423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Water-cooled</a:t>
              </a:r>
            </a:p>
            <a:p>
              <a:r>
                <a:rPr lang="en-US" sz="1400" dirty="0"/>
                <a:t>slits</a:t>
              </a:r>
            </a:p>
          </p:txBody>
        </p:sp>
        <p:cxnSp>
          <p:nvCxnSpPr>
            <p:cNvPr id="56" name="Straight Arrow Connector 55"/>
            <p:cNvCxnSpPr>
              <a:cxnSpLocks/>
            </p:cNvCxnSpPr>
            <p:nvPr/>
          </p:nvCxnSpPr>
          <p:spPr>
            <a:xfrm flipH="1">
              <a:off x="3290886" y="2662578"/>
              <a:ext cx="123772" cy="1141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ángulo 17"/>
            <p:cNvSpPr/>
            <p:nvPr/>
          </p:nvSpPr>
          <p:spPr>
            <a:xfrm>
              <a:off x="2437208" y="3224037"/>
              <a:ext cx="91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Windows</a:t>
              </a:r>
            </a:p>
          </p:txBody>
        </p:sp>
        <p:sp>
          <p:nvSpPr>
            <p:cNvPr id="66" name="Rectángulo 17"/>
            <p:cNvSpPr/>
            <p:nvPr/>
          </p:nvSpPr>
          <p:spPr>
            <a:xfrm>
              <a:off x="2936192" y="2191600"/>
              <a:ext cx="1160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slits</a:t>
              </a: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Cube 72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ángulo 17"/>
            <p:cNvSpPr/>
            <p:nvPr/>
          </p:nvSpPr>
          <p:spPr>
            <a:xfrm>
              <a:off x="3575552" y="3024251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mirrors</a:t>
              </a:r>
            </a:p>
          </p:txBody>
        </p:sp>
        <p:sp>
          <p:nvSpPr>
            <p:cNvPr id="75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Monochromator</a:t>
              </a:r>
            </a:p>
          </p:txBody>
        </p:sp>
        <p:sp>
          <p:nvSpPr>
            <p:cNvPr id="76" name="Rectángulo 17"/>
            <p:cNvSpPr/>
            <p:nvPr/>
          </p:nvSpPr>
          <p:spPr>
            <a:xfrm>
              <a:off x="6168292" y="2046459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Focusing system</a:t>
              </a: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83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Sample</a:t>
              </a:r>
            </a:p>
          </p:txBody>
        </p:sp>
        <p:sp>
          <p:nvSpPr>
            <p:cNvPr id="86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KB mirrors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ube 6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DA36A43F-A0FB-4268-8B9B-454C4FFC2654}"/>
              </a:ext>
            </a:extLst>
          </p:cNvPr>
          <p:cNvSpPr/>
          <p:nvPr/>
        </p:nvSpPr>
        <p:spPr>
          <a:xfrm>
            <a:off x="2830690" y="853388"/>
            <a:ext cx="1336926" cy="614473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CF34020C-42B1-4943-BEE1-700C264BC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58" y="3929775"/>
            <a:ext cx="2601079" cy="146528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C846962-7DDC-4C2B-A9B7-FB65C0EFB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03" y="2863834"/>
            <a:ext cx="2091305" cy="126631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C00A7C7-B0BB-429B-82A1-F30C67707A2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4498" y="2594178"/>
            <a:ext cx="2341234" cy="254446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827C241C-1DC4-4AA2-B6A3-4C3001D033ED}"/>
              </a:ext>
            </a:extLst>
          </p:cNvPr>
          <p:cNvGrpSpPr/>
          <p:nvPr/>
        </p:nvGrpSpPr>
        <p:grpSpPr>
          <a:xfrm>
            <a:off x="3523462" y="2947847"/>
            <a:ext cx="2330218" cy="2409326"/>
            <a:chOff x="2530764" y="3009192"/>
            <a:chExt cx="2330218" cy="2409326"/>
          </a:xfrm>
        </p:grpSpPr>
        <p:sp>
          <p:nvSpPr>
            <p:cNvPr id="82" name="Arrow: Left-Right 81">
              <a:extLst>
                <a:ext uri="{FF2B5EF4-FFF2-40B4-BE49-F238E27FC236}">
                  <a16:creationId xmlns:a16="http://schemas.microsoft.com/office/drawing/2014/main" id="{D61648E1-08CE-473B-89CC-0FFE5D9540EC}"/>
                </a:ext>
              </a:extLst>
            </p:cNvPr>
            <p:cNvSpPr/>
            <p:nvPr/>
          </p:nvSpPr>
          <p:spPr>
            <a:xfrm>
              <a:off x="3023852" y="5177483"/>
              <a:ext cx="1837130" cy="241035"/>
            </a:xfrm>
            <a:prstGeom prst="left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row: Left-Right 83">
              <a:extLst>
                <a:ext uri="{FF2B5EF4-FFF2-40B4-BE49-F238E27FC236}">
                  <a16:creationId xmlns:a16="http://schemas.microsoft.com/office/drawing/2014/main" id="{F2778362-C43E-4D5B-B0B9-79B2D6F7935A}"/>
                </a:ext>
              </a:extLst>
            </p:cNvPr>
            <p:cNvSpPr/>
            <p:nvPr/>
          </p:nvSpPr>
          <p:spPr>
            <a:xfrm rot="5400000">
              <a:off x="1732717" y="3807239"/>
              <a:ext cx="1837130" cy="241035"/>
            </a:xfrm>
            <a:prstGeom prst="left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EC36BE4-8361-4FF5-BA16-256BD3B5D6E5}"/>
              </a:ext>
            </a:extLst>
          </p:cNvPr>
          <p:cNvGrpSpPr/>
          <p:nvPr/>
        </p:nvGrpSpPr>
        <p:grpSpPr>
          <a:xfrm>
            <a:off x="4889502" y="3779007"/>
            <a:ext cx="2853197" cy="1383216"/>
            <a:chOff x="3896804" y="3840352"/>
            <a:chExt cx="2853197" cy="1383216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E3D898D-9A91-4DF4-822C-3CE6F8CA2386}"/>
                </a:ext>
              </a:extLst>
            </p:cNvPr>
            <p:cNvSpPr/>
            <p:nvPr/>
          </p:nvSpPr>
          <p:spPr>
            <a:xfrm>
              <a:off x="3896804" y="3840352"/>
              <a:ext cx="144018" cy="144016"/>
            </a:xfrm>
            <a:prstGeom prst="ellipse">
              <a:avLst/>
            </a:prstGeom>
            <a:solidFill>
              <a:srgbClr val="C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4D2ED9F-8A42-4BC0-BAAB-119347CF8CDD}"/>
                </a:ext>
              </a:extLst>
            </p:cNvPr>
            <p:cNvSpPr txBox="1"/>
            <p:nvPr/>
          </p:nvSpPr>
          <p:spPr>
            <a:xfrm>
              <a:off x="5372701" y="4854236"/>
              <a:ext cx="1377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X-ray beam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235BE56-72DB-42AB-AA5B-22B0C43AD557}"/>
                </a:ext>
              </a:extLst>
            </p:cNvPr>
            <p:cNvCxnSpPr>
              <a:cxnSpLocks/>
              <a:stCxn id="91" idx="1"/>
              <a:endCxn id="90" idx="5"/>
            </p:cNvCxnSpPr>
            <p:nvPr/>
          </p:nvCxnSpPr>
          <p:spPr>
            <a:xfrm flipH="1" flipV="1">
              <a:off x="4019731" y="3963277"/>
              <a:ext cx="1352970" cy="107562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Content Placeholder 6">
            <a:extLst>
              <a:ext uri="{FF2B5EF4-FFF2-40B4-BE49-F238E27FC236}">
                <a16:creationId xmlns:a16="http://schemas.microsoft.com/office/drawing/2014/main" id="{AF1CA7CD-34A8-48F0-A329-6BA8677F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8580" y="2384295"/>
            <a:ext cx="2113177" cy="1056088"/>
          </a:xfrm>
        </p:spPr>
        <p:txBody>
          <a:bodyPr/>
          <a:lstStyle/>
          <a:p>
            <a:r>
              <a:rPr lang="en-US" dirty="0"/>
              <a:t>Similar to Front end Slits</a:t>
            </a:r>
          </a:p>
          <a:p>
            <a:pPr lvl="3"/>
            <a:r>
              <a:rPr lang="en-US" b="1" dirty="0"/>
              <a:t>But:</a:t>
            </a:r>
            <a:r>
              <a:rPr lang="en-US" dirty="0"/>
              <a:t> adjustable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263C4F2-F5BF-4919-9C46-617BAB645714}"/>
              </a:ext>
            </a:extLst>
          </p:cNvPr>
          <p:cNvSpPr txBox="1"/>
          <p:nvPr/>
        </p:nvSpPr>
        <p:spPr>
          <a:xfrm>
            <a:off x="1510819" y="720915"/>
            <a:ext cx="948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18 kW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BE8DE1-36D9-4E5F-8CE2-0CABB0942E97}"/>
              </a:ext>
            </a:extLst>
          </p:cNvPr>
          <p:cNvSpPr txBox="1"/>
          <p:nvPr/>
        </p:nvSpPr>
        <p:spPr>
          <a:xfrm>
            <a:off x="2743171" y="2294296"/>
            <a:ext cx="83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0.5 kW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B8DC3EE-E93F-4D12-B046-6F95BADFA40F}"/>
              </a:ext>
            </a:extLst>
          </p:cNvPr>
          <p:cNvSpPr txBox="1"/>
          <p:nvPr/>
        </p:nvSpPr>
        <p:spPr>
          <a:xfrm>
            <a:off x="3100637" y="831396"/>
            <a:ext cx="83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4 kW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0928C0D-100C-4A46-BB21-3A99B44D4D04}"/>
              </a:ext>
            </a:extLst>
          </p:cNvPr>
          <p:cNvSpPr txBox="1"/>
          <p:nvPr/>
        </p:nvSpPr>
        <p:spPr>
          <a:xfrm>
            <a:off x="3671040" y="2152965"/>
            <a:ext cx="83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2 kW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5367DA9-15B8-4EA5-87FA-41EA79C92B8A}"/>
              </a:ext>
            </a:extLst>
          </p:cNvPr>
          <p:cNvSpPr txBox="1"/>
          <p:nvPr/>
        </p:nvSpPr>
        <p:spPr>
          <a:xfrm>
            <a:off x="4727377" y="940572"/>
            <a:ext cx="83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150 W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48D65F2-16E1-4DC6-A968-4BA374C15EDB}"/>
              </a:ext>
            </a:extLst>
          </p:cNvPr>
          <p:cNvSpPr txBox="1"/>
          <p:nvPr/>
        </p:nvSpPr>
        <p:spPr>
          <a:xfrm>
            <a:off x="7464430" y="656561"/>
            <a:ext cx="1527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Absorbed powers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A2A1E30-6FB8-4929-9B24-739F1B1F95DB}"/>
              </a:ext>
            </a:extLst>
          </p:cNvPr>
          <p:cNvGrpSpPr/>
          <p:nvPr/>
        </p:nvGrpSpPr>
        <p:grpSpPr>
          <a:xfrm>
            <a:off x="6755737" y="3355047"/>
            <a:ext cx="2029641" cy="2129793"/>
            <a:chOff x="6755737" y="3355047"/>
            <a:chExt cx="2029641" cy="212979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B830FB8-1B29-45E4-B6C5-1BFAE1FD6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53010" y="3355047"/>
              <a:ext cx="832368" cy="1898937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A850C7E-4D78-49BB-A5A5-C03489C65249}"/>
                </a:ext>
              </a:extLst>
            </p:cNvPr>
            <p:cNvSpPr txBox="1"/>
            <p:nvPr/>
          </p:nvSpPr>
          <p:spPr>
            <a:xfrm>
              <a:off x="6755737" y="5207841"/>
              <a:ext cx="12987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Filippo </a:t>
              </a:r>
              <a:r>
                <a:rPr lang="en-US" sz="1200" dirty="0" err="1"/>
                <a:t>Cianciosi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148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2757 0.00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5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2757 0.00222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5" y="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56 L 0.00035 -0.00028 C 0.00052 0.0025 0.00035 0.00555 0.00087 0.00833 C 0.00105 0.00944 0.00191 0.01028 0.00261 0.01083 C 0.004 0.01278 0.00417 0.01278 0.00591 0.01361 C 0.01146 0.01305 0.01233 0.01583 0.01407 0.01 C 0.01441 0.00917 0.01441 0.00833 0.01476 0.0075 C 0.01441 0.00555 0.01441 0.00389 0.01407 0.00222 C 0.01389 0.00028 0.01337 -0.00139 0.01302 -0.00306 C 0.01268 -0.00528 0.0125 -0.00722 0.01077 -0.0075 C 0.00764 -0.00833 0.00452 -0.00833 0.00139 -0.00861 C 0.00018 -0.00889 -0.00208 -0.00917 -0.00295 -0.01111 C -0.00347 -0.01222 -0.0033 -0.01361 -0.00347 -0.01472 C -0.0033 -0.01917 -0.00382 -0.02222 -0.00191 -0.02528 C -0.00139 -0.02611 -0.00086 -0.02639 -0.00017 -0.02695 C 0.00018 -0.02806 0.00035 -0.02917 0.00087 -0.02972 C 0.00139 -0.03028 0.00209 -0.03028 0.00261 -0.03056 C 0.00313 -0.03111 0.00365 -0.03167 0.00417 -0.03222 C 0.00521 -0.03195 0.00643 -0.03195 0.00747 -0.03139 C 0.00799 -0.03139 0.00886 -0.03139 0.0092 -0.03056 C 0.0099 -0.02917 0.01025 -0.02528 0.01025 -0.025 C 0.01007 -0.02445 0.01007 -0.02333 0.00973 -0.0225 C 0.00886 -0.02056 0.00764 -0.01945 0.00643 -0.01833 C 0.00504 -0.01195 0.00591 -0.01445 0.00417 -0.01028 C 0.00365 -0.00195 0.00087 -0.00222 0.00035 -0.00056 Z " pathEditMode="relative" rAng="0" ptsTypes="AAAAAAAAAAAAAAAAAAAAAAAAA">
                                      <p:cBhvr>
                                        <p:cTn id="24" dur="5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-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cap="none" dirty="0"/>
              <a:t>Multilayer: </a:t>
            </a:r>
            <a:r>
              <a:rPr lang="en-GB" sz="2400" b="0" cap="none" dirty="0"/>
              <a:t>ID03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>
          <a:xfrm>
            <a:off x="630001" y="5402791"/>
            <a:ext cx="6120000" cy="177074"/>
          </a:xfrm>
        </p:spPr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sp>
        <p:nvSpPr>
          <p:cNvPr id="95" name="Oval 94"/>
          <p:cNvSpPr/>
          <p:nvPr/>
        </p:nvSpPr>
        <p:spPr>
          <a:xfrm>
            <a:off x="3089546" y="1497411"/>
            <a:ext cx="1627866" cy="660542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D12446-823C-4308-8B69-00A4B37750B9}"/>
              </a:ext>
            </a:extLst>
          </p:cNvPr>
          <p:cNvGrpSpPr/>
          <p:nvPr/>
        </p:nvGrpSpPr>
        <p:grpSpPr>
          <a:xfrm>
            <a:off x="2044274" y="2053583"/>
            <a:ext cx="6527657" cy="1464167"/>
            <a:chOff x="300884" y="2833819"/>
            <a:chExt cx="9113109" cy="2044089"/>
          </a:xfrm>
        </p:grpSpPr>
        <p:sp>
          <p:nvSpPr>
            <p:cNvPr id="187" name="Cube 186"/>
            <p:cNvSpPr/>
            <p:nvPr/>
          </p:nvSpPr>
          <p:spPr>
            <a:xfrm rot="6676739">
              <a:off x="6151030" y="3476614"/>
              <a:ext cx="1760987" cy="10416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Triángulo isósceles 15"/>
            <p:cNvSpPr/>
            <p:nvPr/>
          </p:nvSpPr>
          <p:spPr>
            <a:xfrm rot="16200000">
              <a:off x="4222439" y="885066"/>
              <a:ext cx="480192" cy="6092073"/>
            </a:xfrm>
            <a:custGeom>
              <a:avLst/>
              <a:gdLst>
                <a:gd name="connsiteX0" fmla="*/ 0 w 328800"/>
                <a:gd name="connsiteY0" fmla="*/ 3919137 h 3919137"/>
                <a:gd name="connsiteX1" fmla="*/ 164400 w 328800"/>
                <a:gd name="connsiteY1" fmla="*/ 0 h 3919137"/>
                <a:gd name="connsiteX2" fmla="*/ 328800 w 328800"/>
                <a:gd name="connsiteY2" fmla="*/ 3919137 h 3919137"/>
                <a:gd name="connsiteX3" fmla="*/ 0 w 328800"/>
                <a:gd name="connsiteY3" fmla="*/ 3919137 h 3919137"/>
                <a:gd name="connsiteX0" fmla="*/ 0 w 343958"/>
                <a:gd name="connsiteY0" fmla="*/ 3919137 h 4363710"/>
                <a:gd name="connsiteX1" fmla="*/ 164400 w 343958"/>
                <a:gd name="connsiteY1" fmla="*/ 0 h 4363710"/>
                <a:gd name="connsiteX2" fmla="*/ 343958 w 343958"/>
                <a:gd name="connsiteY2" fmla="*/ 4363710 h 4363710"/>
                <a:gd name="connsiteX3" fmla="*/ 0 w 343958"/>
                <a:gd name="connsiteY3" fmla="*/ 3919137 h 436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958" h="4363710">
                  <a:moveTo>
                    <a:pt x="0" y="3919137"/>
                  </a:moveTo>
                  <a:lnTo>
                    <a:pt x="164400" y="0"/>
                  </a:lnTo>
                  <a:lnTo>
                    <a:pt x="343958" y="4363710"/>
                  </a:lnTo>
                  <a:lnTo>
                    <a:pt x="0" y="3919137"/>
                  </a:lnTo>
                  <a:close/>
                </a:path>
              </a:pathLst>
            </a:custGeom>
            <a:solidFill>
              <a:srgbClr val="00B0F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ectángulo 17"/>
            <p:cNvSpPr/>
            <p:nvPr/>
          </p:nvSpPr>
          <p:spPr>
            <a:xfrm>
              <a:off x="2358918" y="3303856"/>
              <a:ext cx="813626" cy="3867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Slit 1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408246" y="3854124"/>
              <a:ext cx="1804091" cy="153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Cube 99"/>
            <p:cNvSpPr/>
            <p:nvPr/>
          </p:nvSpPr>
          <p:spPr>
            <a:xfrm>
              <a:off x="4520786" y="3476615"/>
              <a:ext cx="171635" cy="922457"/>
            </a:xfrm>
            <a:prstGeom prst="cube">
              <a:avLst/>
            </a:prstGeom>
            <a:solidFill>
              <a:srgbClr val="7030A0">
                <a:alpha val="57000"/>
              </a:srgb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1" name="Grupo 12"/>
            <p:cNvGrpSpPr/>
            <p:nvPr/>
          </p:nvGrpSpPr>
          <p:grpSpPr>
            <a:xfrm>
              <a:off x="300884" y="3820992"/>
              <a:ext cx="478522" cy="113267"/>
              <a:chOff x="286423" y="1753548"/>
              <a:chExt cx="1470437" cy="290218"/>
            </a:xfrm>
          </p:grpSpPr>
          <p:sp>
            <p:nvSpPr>
              <p:cNvPr id="102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3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4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5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6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12" name="Grupo 13"/>
            <p:cNvGrpSpPr/>
            <p:nvPr/>
          </p:nvGrpSpPr>
          <p:grpSpPr>
            <a:xfrm>
              <a:off x="302274" y="3966204"/>
              <a:ext cx="489773" cy="121787"/>
              <a:chOff x="286423" y="1753548"/>
              <a:chExt cx="1470437" cy="290218"/>
            </a:xfrm>
          </p:grpSpPr>
          <p:sp>
            <p:nvSpPr>
              <p:cNvPr id="113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4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5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6" name="Cube 115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7" name="Cube 116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8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9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0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1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2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24" name="Triángulo isósceles 15"/>
            <p:cNvSpPr/>
            <p:nvPr/>
          </p:nvSpPr>
          <p:spPr>
            <a:xfrm rot="16200000">
              <a:off x="1663270" y="2579030"/>
              <a:ext cx="369272" cy="2739022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2525250" y="3641746"/>
              <a:ext cx="702621" cy="216325"/>
              <a:chOff x="4851749" y="3457641"/>
              <a:chExt cx="702621" cy="216325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4863122" y="3457641"/>
                <a:ext cx="691248" cy="167644"/>
              </a:xfrm>
              <a:prstGeom prst="rect">
                <a:avLst/>
              </a:prstGeom>
              <a:solidFill>
                <a:srgbClr val="ED77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Isosceles Triangle 70"/>
              <p:cNvSpPr/>
              <p:nvPr/>
            </p:nvSpPr>
            <p:spPr>
              <a:xfrm rot="16200000">
                <a:off x="5154469" y="3274064"/>
                <a:ext cx="97182" cy="702621"/>
              </a:xfrm>
              <a:prstGeom prst="triangle">
                <a:avLst/>
              </a:prstGeom>
              <a:solidFill>
                <a:srgbClr val="ED77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2525250" y="4017465"/>
              <a:ext cx="702621" cy="218839"/>
              <a:chOff x="4851749" y="3406446"/>
              <a:chExt cx="702621" cy="218839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4863122" y="3457641"/>
                <a:ext cx="691248" cy="167644"/>
              </a:xfrm>
              <a:prstGeom prst="rect">
                <a:avLst/>
              </a:prstGeom>
              <a:solidFill>
                <a:srgbClr val="ED77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Isosceles Triangle 77"/>
              <p:cNvSpPr/>
              <p:nvPr/>
            </p:nvSpPr>
            <p:spPr>
              <a:xfrm rot="16200000">
                <a:off x="5154469" y="3103726"/>
                <a:ext cx="97182" cy="702621"/>
              </a:xfrm>
              <a:prstGeom prst="triangle">
                <a:avLst/>
              </a:prstGeom>
              <a:solidFill>
                <a:srgbClr val="ED77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5" name="Rectángulo 17"/>
            <p:cNvSpPr/>
            <p:nvPr/>
          </p:nvSpPr>
          <p:spPr>
            <a:xfrm>
              <a:off x="3825129" y="2833819"/>
              <a:ext cx="18069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Absorption by filters</a:t>
              </a:r>
            </a:p>
          </p:txBody>
        </p:sp>
        <p:cxnSp>
          <p:nvCxnSpPr>
            <p:cNvPr id="9" name="Straight Arrow Connector 8"/>
            <p:cNvCxnSpPr>
              <a:cxnSpLocks/>
            </p:cNvCxnSpPr>
            <p:nvPr/>
          </p:nvCxnSpPr>
          <p:spPr>
            <a:xfrm>
              <a:off x="4621813" y="3236097"/>
              <a:ext cx="0" cy="182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tángulo 17"/>
            <p:cNvSpPr/>
            <p:nvPr/>
          </p:nvSpPr>
          <p:spPr>
            <a:xfrm>
              <a:off x="7081303" y="3047648"/>
              <a:ext cx="2332690" cy="730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Absorbed power by multilayer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27195" y="596789"/>
            <a:ext cx="7770479" cy="1635589"/>
            <a:chOff x="730367" y="2046459"/>
            <a:chExt cx="7770479" cy="1635589"/>
          </a:xfrm>
        </p:grpSpPr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131" name="Cube 130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Cube 131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7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7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1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38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6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0" name="Cube 169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1" name="Cube 170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39" name="Straight Connector 138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Source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ectángulo 17"/>
            <p:cNvSpPr/>
            <p:nvPr/>
          </p:nvSpPr>
          <p:spPr>
            <a:xfrm>
              <a:off x="1898007" y="2189645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Front end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Cube 145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ight Brace 146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Rectángulo 17"/>
            <p:cNvSpPr/>
            <p:nvPr/>
          </p:nvSpPr>
          <p:spPr>
            <a:xfrm>
              <a:off x="1205152" y="3158828"/>
              <a:ext cx="12423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Water-cooled</a:t>
              </a:r>
            </a:p>
            <a:p>
              <a:r>
                <a:rPr lang="en-US" sz="1400" dirty="0"/>
                <a:t>slits</a:t>
              </a: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ángulo 17"/>
            <p:cNvSpPr/>
            <p:nvPr/>
          </p:nvSpPr>
          <p:spPr>
            <a:xfrm>
              <a:off x="2437208" y="3224037"/>
              <a:ext cx="91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Windows</a:t>
              </a:r>
            </a:p>
          </p:txBody>
        </p:sp>
        <p:sp>
          <p:nvSpPr>
            <p:cNvPr id="154" name="Rectángulo 17"/>
            <p:cNvSpPr/>
            <p:nvPr/>
          </p:nvSpPr>
          <p:spPr>
            <a:xfrm>
              <a:off x="2936192" y="2191600"/>
              <a:ext cx="1160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slits</a:t>
              </a:r>
            </a:p>
          </p:txBody>
        </p:sp>
        <p:cxnSp>
          <p:nvCxnSpPr>
            <p:cNvPr id="155" name="Straight Connector 154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ube 155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ángulo 17"/>
            <p:cNvSpPr/>
            <p:nvPr/>
          </p:nvSpPr>
          <p:spPr>
            <a:xfrm>
              <a:off x="3575552" y="3024251"/>
              <a:ext cx="15071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mirrors /</a:t>
              </a:r>
            </a:p>
            <a:p>
              <a:r>
                <a:rPr lang="en-US" sz="1400" dirty="0"/>
                <a:t>multilayer</a:t>
              </a:r>
            </a:p>
          </p:txBody>
        </p:sp>
        <p:sp>
          <p:nvSpPr>
            <p:cNvPr id="158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Monochromator</a:t>
              </a:r>
            </a:p>
          </p:txBody>
        </p:sp>
        <p:sp>
          <p:nvSpPr>
            <p:cNvPr id="159" name="Rectángulo 17"/>
            <p:cNvSpPr/>
            <p:nvPr/>
          </p:nvSpPr>
          <p:spPr>
            <a:xfrm>
              <a:off x="6168292" y="2046459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Focusing system</a:t>
              </a:r>
            </a:p>
          </p:txBody>
        </p:sp>
        <p:cxnSp>
          <p:nvCxnSpPr>
            <p:cNvPr id="160" name="Straight Connector 159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62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Sample</a:t>
              </a:r>
            </a:p>
          </p:txBody>
        </p:sp>
        <p:sp>
          <p:nvSpPr>
            <p:cNvPr id="164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KB mirrors</a:t>
              </a:r>
            </a:p>
          </p:txBody>
        </p:sp>
        <p:cxnSp>
          <p:nvCxnSpPr>
            <p:cNvPr id="165" name="Straight Connector 164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Cube 165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D419CB3C-DC36-470A-833B-C607E077DC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31" b="1983"/>
          <a:stretch/>
        </p:blipFill>
        <p:spPr>
          <a:xfrm>
            <a:off x="585074" y="3306502"/>
            <a:ext cx="2307985" cy="2045714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85F2F0A9-8528-4F5D-924E-E84831520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718" y="3306502"/>
            <a:ext cx="2344560" cy="1847774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FC93242A-7F59-43DE-9765-7474EFEA6A7D}"/>
              </a:ext>
            </a:extLst>
          </p:cNvPr>
          <p:cNvSpPr txBox="1"/>
          <p:nvPr/>
        </p:nvSpPr>
        <p:spPr>
          <a:xfrm>
            <a:off x="936993" y="640314"/>
            <a:ext cx="948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18 kW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6780239-E36A-46C8-96D1-00B712AD5E4A}"/>
              </a:ext>
            </a:extLst>
          </p:cNvPr>
          <p:cNvSpPr txBox="1"/>
          <p:nvPr/>
        </p:nvSpPr>
        <p:spPr>
          <a:xfrm>
            <a:off x="2034280" y="2051767"/>
            <a:ext cx="83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0.5 kW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6E9259F2-D9E7-4DFA-B05F-5F5A97DF8BF6}"/>
              </a:ext>
            </a:extLst>
          </p:cNvPr>
          <p:cNvSpPr txBox="1"/>
          <p:nvPr/>
        </p:nvSpPr>
        <p:spPr>
          <a:xfrm>
            <a:off x="2785058" y="578797"/>
            <a:ext cx="83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4 kW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4A5F11C-70F2-49E0-9617-77A1DC2FECE2}"/>
              </a:ext>
            </a:extLst>
          </p:cNvPr>
          <p:cNvSpPr txBox="1"/>
          <p:nvPr/>
        </p:nvSpPr>
        <p:spPr>
          <a:xfrm>
            <a:off x="3872061" y="1764338"/>
            <a:ext cx="83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2 kW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885540A6-6ADB-40E0-9348-02D9EA2A46DC}"/>
              </a:ext>
            </a:extLst>
          </p:cNvPr>
          <p:cNvSpPr txBox="1"/>
          <p:nvPr/>
        </p:nvSpPr>
        <p:spPr>
          <a:xfrm>
            <a:off x="4638478" y="690928"/>
            <a:ext cx="83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150 W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0B6B1E19-0DAE-4079-AC6E-1F268B7537F3}"/>
              </a:ext>
            </a:extLst>
          </p:cNvPr>
          <p:cNvSpPr txBox="1"/>
          <p:nvPr/>
        </p:nvSpPr>
        <p:spPr>
          <a:xfrm>
            <a:off x="7464430" y="656561"/>
            <a:ext cx="1527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Absorbed powers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45D7893E-A139-4DE3-87CB-3F3847FECAD4}"/>
              </a:ext>
            </a:extLst>
          </p:cNvPr>
          <p:cNvSpPr/>
          <p:nvPr/>
        </p:nvSpPr>
        <p:spPr>
          <a:xfrm>
            <a:off x="6818977" y="3556829"/>
            <a:ext cx="1912639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Work with C. </a:t>
            </a:r>
            <a:r>
              <a:rPr lang="en-US" sz="1400" b="1" dirty="0" err="1"/>
              <a:t>Detlefs</a:t>
            </a:r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Design goals: </a:t>
            </a:r>
          </a:p>
          <a:p>
            <a:r>
              <a:rPr lang="en-US" sz="1400" dirty="0"/>
              <a:t>No damage + </a:t>
            </a:r>
          </a:p>
          <a:p>
            <a:r>
              <a:rPr lang="en-US" sz="1400" dirty="0"/>
              <a:t>optical performance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D51AC020-0CE8-40E3-A661-4FF01503707E}"/>
              </a:ext>
            </a:extLst>
          </p:cNvPr>
          <p:cNvSpPr txBox="1"/>
          <p:nvPr/>
        </p:nvSpPr>
        <p:spPr>
          <a:xfrm>
            <a:off x="3112075" y="5237056"/>
            <a:ext cx="2544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Design: Carole </a:t>
            </a:r>
            <a:r>
              <a:rPr lang="en-US" sz="1200" dirty="0" err="1"/>
              <a:t>Clavel</a:t>
            </a:r>
            <a:r>
              <a:rPr lang="en-US" sz="1200" dirty="0"/>
              <a:t>, D. </a:t>
            </a:r>
            <a:r>
              <a:rPr lang="en-US" sz="1200" dirty="0" err="1"/>
              <a:t>Baboulin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1346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01FE-173F-485C-8F8C-5E314A17E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(1) – </a:t>
            </a:r>
            <a:r>
              <a:rPr lang="en-US" i="1" dirty="0"/>
              <a:t>Power transport and management</a:t>
            </a:r>
            <a:endParaRPr lang="en-GB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163F9-0355-460C-BCFC-50C17D874B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8344E-BA9E-4ABB-A36A-712C68FD05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F2A678F-5998-47D4-AE3C-1264F0334958}"/>
                  </a:ext>
                </a:extLst>
              </p:cNvPr>
              <p:cNvSpPr/>
              <p:nvPr/>
            </p:nvSpPr>
            <p:spPr>
              <a:xfrm>
                <a:off x="2879812" y="1061301"/>
                <a:ext cx="3384376" cy="2088232"/>
              </a:xfrm>
              <a:prstGeom prst="rect">
                <a:avLst/>
              </a:prstGeom>
              <a:noFill/>
              <a:ln w="1905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i="1" u="sng" dirty="0">
                    <a:solidFill>
                      <a:schemeClr val="tx1"/>
                    </a:solidFill>
                  </a:rPr>
                  <a:t>Materials + Physical phenomena</a:t>
                </a:r>
              </a:p>
              <a:p>
                <a:pPr algn="ctr"/>
                <a:endParaRPr lang="en-US" sz="1400" i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400" i="1" dirty="0">
                    <a:solidFill>
                      <a:schemeClr val="tx1"/>
                    </a:solidFill>
                  </a:rPr>
                  <a:t>Temperature increases</a:t>
                </a:r>
              </a:p>
              <a:p>
                <a:pPr algn="ctr"/>
                <a:endParaRPr lang="en-US" sz="1400" i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400" i="1" dirty="0">
                    <a:solidFill>
                      <a:schemeClr val="tx1"/>
                    </a:solidFill>
                  </a:rPr>
                  <a:t>Mechanical stress/strain increase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F2A678F-5998-47D4-AE3C-1264F03349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812" y="1061301"/>
                <a:ext cx="3384376" cy="20882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2C2C7AC4-206B-4E62-8EA9-22EF4C22463D}"/>
              </a:ext>
            </a:extLst>
          </p:cNvPr>
          <p:cNvSpPr/>
          <p:nvPr/>
        </p:nvSpPr>
        <p:spPr>
          <a:xfrm>
            <a:off x="198001" y="1426193"/>
            <a:ext cx="2573799" cy="135844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Power</a:t>
            </a:r>
            <a:endParaRPr lang="en-US" dirty="0"/>
          </a:p>
          <a:p>
            <a:pPr algn="ctr"/>
            <a:r>
              <a:rPr lang="en-US" i="1" dirty="0"/>
              <a:t>X-rays (light)</a:t>
            </a:r>
            <a:endParaRPr lang="en-GB" i="1" dirty="0"/>
          </a:p>
        </p:txBody>
      </p:sp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E5031771-6C2F-4EE9-A7AF-26BCADB9A254}"/>
              </a:ext>
            </a:extLst>
          </p:cNvPr>
          <p:cNvSpPr/>
          <p:nvPr/>
        </p:nvSpPr>
        <p:spPr>
          <a:xfrm>
            <a:off x="6264188" y="991721"/>
            <a:ext cx="1800200" cy="2245488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Cooling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D6253-E01D-400A-A515-E4261082D607}"/>
              </a:ext>
            </a:extLst>
          </p:cNvPr>
          <p:cNvSpPr txBox="1"/>
          <p:nvPr/>
        </p:nvSpPr>
        <p:spPr>
          <a:xfrm>
            <a:off x="3312681" y="622389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Beamline component</a:t>
            </a:r>
            <a:endParaRPr lang="en-GB" b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16A927D-CF11-40F6-856A-A81E25D61533}"/>
              </a:ext>
            </a:extLst>
          </p:cNvPr>
          <p:cNvGrpSpPr/>
          <p:nvPr/>
        </p:nvGrpSpPr>
        <p:grpSpPr>
          <a:xfrm>
            <a:off x="5340002" y="3747030"/>
            <a:ext cx="3120430" cy="1702758"/>
            <a:chOff x="5340002" y="3747030"/>
            <a:chExt cx="3120430" cy="1702758"/>
          </a:xfrm>
        </p:grpSpPr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3A5B14A1-A3B9-4A5C-845C-70CEA92E9764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747963" y="3899589"/>
              <a:ext cx="2712469" cy="155019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1000"/>
                </a:spcAft>
                <a:buFont typeface="Arial" pitchFamily="34" charset="0"/>
                <a:buNone/>
                <a:defRPr sz="1800" b="1" kern="12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0"/>
                </a:spcBef>
                <a:spcAft>
                  <a:spcPts val="1500"/>
                </a:spcAft>
                <a:buFont typeface="Arial" pitchFamily="34" charset="0"/>
                <a:buNone/>
                <a:defRPr sz="1700" kern="12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500"/>
                </a:spcAft>
                <a:buFont typeface="Arial" pitchFamily="34" charset="0"/>
                <a:buNone/>
                <a:defRPr sz="15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57188" indent="-17462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6"/>
                </a:buClr>
                <a:buSzPct val="80000"/>
                <a:buFont typeface="Wingdings" pitchFamily="2" charset="2"/>
                <a:buChar char="l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2050" indent="-174625" algn="l" defTabSz="914400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6"/>
                </a:buClr>
                <a:buFont typeface="ITCOfficinaSans LT Book" pitchFamily="2" charset="0"/>
                <a:buChar char="&gt;"/>
                <a:defRPr sz="12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+mj-lt"/>
                <a:buAutoNum type="arabicPeriod" startAt="2"/>
              </a:pPr>
              <a:r>
                <a:rPr lang="en-US" dirty="0"/>
                <a:t>Optical performance (“shape/flatness”)</a:t>
              </a:r>
            </a:p>
            <a:p>
              <a:pPr marL="700088" lvl="3" indent="-342900">
                <a:buFont typeface="Arial" panose="020B0604020202020204" pitchFamily="34" charset="0"/>
                <a:buChar char="•"/>
              </a:pPr>
              <a:r>
                <a:rPr lang="en-US" dirty="0"/>
                <a:t>Mirrors</a:t>
              </a:r>
            </a:p>
            <a:p>
              <a:pPr marL="700088" lvl="3" indent="-342900">
                <a:buFont typeface="Arial" panose="020B0604020202020204" pitchFamily="34" charset="0"/>
                <a:buChar char="•"/>
              </a:pPr>
              <a:r>
                <a:rPr lang="en-US" dirty="0"/>
                <a:t>Multilayers</a:t>
              </a:r>
            </a:p>
            <a:p>
              <a:pPr marL="700088" lvl="3" indent="-342900">
                <a:buFont typeface="Arial" panose="020B0604020202020204" pitchFamily="34" charset="0"/>
                <a:buChar char="•"/>
              </a:pPr>
              <a:r>
                <a:rPr lang="en-US" dirty="0"/>
                <a:t>Monochromators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B51A66F-36F8-4222-98B9-A447F04DE0DA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5340002" y="3747030"/>
              <a:ext cx="1764196" cy="1525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1285F1-9254-4893-AED4-F6EAC14A393D}"/>
              </a:ext>
            </a:extLst>
          </p:cNvPr>
          <p:cNvGrpSpPr/>
          <p:nvPr/>
        </p:nvGrpSpPr>
        <p:grpSpPr>
          <a:xfrm>
            <a:off x="404780" y="3237209"/>
            <a:ext cx="5342056" cy="2068563"/>
            <a:chOff x="404780" y="3237209"/>
            <a:chExt cx="5342056" cy="206856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69C5058-D191-4422-92DE-546E0AD4DB27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1484900" y="3747030"/>
              <a:ext cx="2342934" cy="2253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016A90EF-43AA-4FC4-AA55-87B0219BFC5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04780" y="3972393"/>
              <a:ext cx="2160239" cy="133337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spcAft>
                  <a:spcPts val="1000"/>
                </a:spcAft>
                <a:buFont typeface="Arial" pitchFamily="34" charset="0"/>
                <a:buNone/>
                <a:defRPr sz="1800" b="1" kern="12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spcBef>
                  <a:spcPts val="0"/>
                </a:spcBef>
                <a:spcAft>
                  <a:spcPts val="1500"/>
                </a:spcAft>
                <a:buFont typeface="Arial" pitchFamily="34" charset="0"/>
                <a:buNone/>
                <a:defRPr sz="1700" kern="12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500"/>
                </a:spcAft>
                <a:buFont typeface="Arial" pitchFamily="34" charset="0"/>
                <a:buNone/>
                <a:defRPr sz="15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57188" indent="-17462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6"/>
                </a:buClr>
                <a:buSzPct val="80000"/>
                <a:buFont typeface="Wingdings" pitchFamily="2" charset="2"/>
                <a:buChar char="l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2050" indent="-174625" algn="l" defTabSz="914400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6"/>
                </a:buClr>
                <a:buFont typeface="ITCOfficinaSans LT Book" pitchFamily="2" charset="0"/>
                <a:buChar char="&gt;"/>
                <a:defRPr sz="12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AutoNum type="arabicPeriod"/>
              </a:pPr>
              <a:r>
                <a:rPr lang="en-US" dirty="0"/>
                <a:t>No damage</a:t>
              </a:r>
            </a:p>
            <a:p>
              <a:pPr marL="700088" lvl="3" indent="-342900">
                <a:buFont typeface="Arial" panose="020B0604020202020204" pitchFamily="34" charset="0"/>
                <a:buChar char="•"/>
              </a:pPr>
              <a:r>
                <a:rPr lang="en-US" dirty="0"/>
                <a:t>Slits</a:t>
              </a:r>
            </a:p>
            <a:p>
              <a:pPr marL="700088" lvl="3" indent="-342900">
                <a:buFont typeface="Arial" panose="020B0604020202020204" pitchFamily="34" charset="0"/>
                <a:buChar char="•"/>
              </a:pPr>
              <a:r>
                <a:rPr lang="en-US" dirty="0"/>
                <a:t>Filters</a:t>
              </a:r>
            </a:p>
            <a:p>
              <a:pPr marL="700088" lvl="3" indent="-342900">
                <a:buFont typeface="Arial" panose="020B0604020202020204" pitchFamily="34" charset="0"/>
                <a:buChar char="•"/>
              </a:pPr>
              <a:r>
                <a:rPr lang="en-US" dirty="0"/>
                <a:t>(X-ray optics)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801486-8F91-4590-BB23-F82597C6B27E}"/>
                </a:ext>
              </a:extLst>
            </p:cNvPr>
            <p:cNvSpPr txBox="1"/>
            <p:nvPr/>
          </p:nvSpPr>
          <p:spPr>
            <a:xfrm>
              <a:off x="3265066" y="3237209"/>
              <a:ext cx="24817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6"/>
                  </a:solidFill>
                </a:rPr>
                <a:t>D</a:t>
              </a:r>
              <a:r>
                <a:rPr lang="en-GB" sz="2800" b="1" dirty="0" err="1">
                  <a:solidFill>
                    <a:schemeClr val="accent6"/>
                  </a:solidFill>
                </a:rPr>
                <a:t>esign</a:t>
              </a:r>
              <a:r>
                <a:rPr lang="en-GB" sz="2800" b="1" dirty="0">
                  <a:solidFill>
                    <a:schemeClr val="accent6"/>
                  </a:solidFill>
                </a:rPr>
                <a:t> Goals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47D97D-FED3-4D1F-8F99-8B60CA11D185}"/>
              </a:ext>
            </a:extLst>
          </p:cNvPr>
          <p:cNvGrpSpPr/>
          <p:nvPr/>
        </p:nvGrpSpPr>
        <p:grpSpPr>
          <a:xfrm>
            <a:off x="112098" y="907196"/>
            <a:ext cx="2659702" cy="2382352"/>
            <a:chOff x="112098" y="907196"/>
            <a:chExt cx="2659702" cy="2382352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D0E78D1-AD8D-4CFE-A52F-A2D71B1E8F65}"/>
                </a:ext>
              </a:extLst>
            </p:cNvPr>
            <p:cNvSpPr/>
            <p:nvPr/>
          </p:nvSpPr>
          <p:spPr>
            <a:xfrm>
              <a:off x="112098" y="907196"/>
              <a:ext cx="2659702" cy="2382352"/>
            </a:xfrm>
            <a:prstGeom prst="roundRect">
              <a:avLst/>
            </a:prstGeom>
            <a:noFill/>
            <a:ln>
              <a:solidFill>
                <a:schemeClr val="accent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F029B8-7846-408C-949A-A50BA0C9F97A}"/>
                </a:ext>
              </a:extLst>
            </p:cNvPr>
            <p:cNvSpPr txBox="1"/>
            <p:nvPr/>
          </p:nvSpPr>
          <p:spPr>
            <a:xfrm>
              <a:off x="135352" y="991721"/>
              <a:ext cx="23871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/>
                  </a:solidFill>
                </a:rPr>
                <a:t>Part 1: </a:t>
              </a:r>
              <a:r>
                <a:rPr lang="en-US" sz="1600" dirty="0">
                  <a:solidFill>
                    <a:schemeClr val="accent5"/>
                  </a:solidFill>
                </a:rPr>
                <a:t>Source - Manuel</a:t>
              </a:r>
              <a:endParaRPr lang="en-GB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DE113FB-7B1F-4320-B43D-792A6427FC14}"/>
              </a:ext>
            </a:extLst>
          </p:cNvPr>
          <p:cNvGrpSpPr/>
          <p:nvPr/>
        </p:nvGrpSpPr>
        <p:grpSpPr>
          <a:xfrm>
            <a:off x="74321" y="654853"/>
            <a:ext cx="8956733" cy="4799824"/>
            <a:chOff x="74321" y="654853"/>
            <a:chExt cx="8956733" cy="479982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D621EB8-40F9-496F-979E-BED2C56DCE55}"/>
                </a:ext>
              </a:extLst>
            </p:cNvPr>
            <p:cNvSpPr/>
            <p:nvPr/>
          </p:nvSpPr>
          <p:spPr>
            <a:xfrm>
              <a:off x="74321" y="654853"/>
              <a:ext cx="8956733" cy="4799824"/>
            </a:xfrm>
            <a:custGeom>
              <a:avLst/>
              <a:gdLst>
                <a:gd name="connsiteX0" fmla="*/ 3194860 w 8961116"/>
                <a:gd name="connsiteY0" fmla="*/ 27864 h 4845935"/>
                <a:gd name="connsiteX1" fmla="*/ 3057296 w 8961116"/>
                <a:gd name="connsiteY1" fmla="*/ 772331 h 4845935"/>
                <a:gd name="connsiteX2" fmla="*/ 3024928 w 8961116"/>
                <a:gd name="connsiteY2" fmla="*/ 1727191 h 4845935"/>
                <a:gd name="connsiteX3" fmla="*/ 2927823 w 8961116"/>
                <a:gd name="connsiteY3" fmla="*/ 2439290 h 4845935"/>
                <a:gd name="connsiteX4" fmla="*/ 3154400 w 8961116"/>
                <a:gd name="connsiteY4" fmla="*/ 2827708 h 4845935"/>
                <a:gd name="connsiteX5" fmla="*/ 1293232 w 8961116"/>
                <a:gd name="connsiteY5" fmla="*/ 2997641 h 4845935"/>
                <a:gd name="connsiteX6" fmla="*/ 160347 w 8961116"/>
                <a:gd name="connsiteY6" fmla="*/ 3369874 h 4845935"/>
                <a:gd name="connsiteX7" fmla="*/ 273636 w 8961116"/>
                <a:gd name="connsiteY7" fmla="*/ 4624140 h 4845935"/>
                <a:gd name="connsiteX8" fmla="*/ 2612234 w 8961116"/>
                <a:gd name="connsiteY8" fmla="*/ 4737428 h 4845935"/>
                <a:gd name="connsiteX9" fmla="*/ 5905692 w 8961116"/>
                <a:gd name="connsiteY9" fmla="*/ 4834533 h 4845935"/>
                <a:gd name="connsiteX10" fmla="*/ 7928701 w 8961116"/>
                <a:gd name="connsiteY10" fmla="*/ 4745520 h 4845935"/>
                <a:gd name="connsiteX11" fmla="*/ 8697444 w 8961116"/>
                <a:gd name="connsiteY11" fmla="*/ 3960593 h 4845935"/>
                <a:gd name="connsiteX12" fmla="*/ 8778365 w 8961116"/>
                <a:gd name="connsiteY12" fmla="*/ 683319 h 4845935"/>
                <a:gd name="connsiteX13" fmla="*/ 6375030 w 8961116"/>
                <a:gd name="connsiteY13" fmla="*/ 205889 h 4845935"/>
                <a:gd name="connsiteX14" fmla="*/ 3194860 w 8961116"/>
                <a:gd name="connsiteY14" fmla="*/ 27864 h 4845935"/>
                <a:gd name="connsiteX0" fmla="*/ 3194860 w 8961116"/>
                <a:gd name="connsiteY0" fmla="*/ 32475 h 4850546"/>
                <a:gd name="connsiteX1" fmla="*/ 3057296 w 8961116"/>
                <a:gd name="connsiteY1" fmla="*/ 776942 h 4850546"/>
                <a:gd name="connsiteX2" fmla="*/ 3024928 w 8961116"/>
                <a:gd name="connsiteY2" fmla="*/ 1731802 h 4850546"/>
                <a:gd name="connsiteX3" fmla="*/ 2927823 w 8961116"/>
                <a:gd name="connsiteY3" fmla="*/ 2443901 h 4850546"/>
                <a:gd name="connsiteX4" fmla="*/ 3154400 w 8961116"/>
                <a:gd name="connsiteY4" fmla="*/ 2832319 h 4850546"/>
                <a:gd name="connsiteX5" fmla="*/ 1293232 w 8961116"/>
                <a:gd name="connsiteY5" fmla="*/ 3002252 h 4850546"/>
                <a:gd name="connsiteX6" fmla="*/ 160347 w 8961116"/>
                <a:gd name="connsiteY6" fmla="*/ 3374485 h 4850546"/>
                <a:gd name="connsiteX7" fmla="*/ 273636 w 8961116"/>
                <a:gd name="connsiteY7" fmla="*/ 4628751 h 4850546"/>
                <a:gd name="connsiteX8" fmla="*/ 2612234 w 8961116"/>
                <a:gd name="connsiteY8" fmla="*/ 4742039 h 4850546"/>
                <a:gd name="connsiteX9" fmla="*/ 5905692 w 8961116"/>
                <a:gd name="connsiteY9" fmla="*/ 4839144 h 4850546"/>
                <a:gd name="connsiteX10" fmla="*/ 7928701 w 8961116"/>
                <a:gd name="connsiteY10" fmla="*/ 4750131 h 4850546"/>
                <a:gd name="connsiteX11" fmla="*/ 8697444 w 8961116"/>
                <a:gd name="connsiteY11" fmla="*/ 3965204 h 4850546"/>
                <a:gd name="connsiteX12" fmla="*/ 8778365 w 8961116"/>
                <a:gd name="connsiteY12" fmla="*/ 687930 h 4850546"/>
                <a:gd name="connsiteX13" fmla="*/ 6755356 w 8961116"/>
                <a:gd name="connsiteY13" fmla="*/ 186223 h 4850546"/>
                <a:gd name="connsiteX14" fmla="*/ 3194860 w 8961116"/>
                <a:gd name="connsiteY14" fmla="*/ 32475 h 4850546"/>
                <a:gd name="connsiteX0" fmla="*/ 3194860 w 8961116"/>
                <a:gd name="connsiteY0" fmla="*/ 32475 h 4850546"/>
                <a:gd name="connsiteX1" fmla="*/ 3057296 w 8961116"/>
                <a:gd name="connsiteY1" fmla="*/ 776942 h 4850546"/>
                <a:gd name="connsiteX2" fmla="*/ 3024928 w 8961116"/>
                <a:gd name="connsiteY2" fmla="*/ 1731802 h 4850546"/>
                <a:gd name="connsiteX3" fmla="*/ 2927823 w 8961116"/>
                <a:gd name="connsiteY3" fmla="*/ 2443901 h 4850546"/>
                <a:gd name="connsiteX4" fmla="*/ 3154400 w 8961116"/>
                <a:gd name="connsiteY4" fmla="*/ 2832319 h 4850546"/>
                <a:gd name="connsiteX5" fmla="*/ 1293232 w 8961116"/>
                <a:gd name="connsiteY5" fmla="*/ 3002252 h 4850546"/>
                <a:gd name="connsiteX6" fmla="*/ 160347 w 8961116"/>
                <a:gd name="connsiteY6" fmla="*/ 3374485 h 4850546"/>
                <a:gd name="connsiteX7" fmla="*/ 273636 w 8961116"/>
                <a:gd name="connsiteY7" fmla="*/ 4628751 h 4850546"/>
                <a:gd name="connsiteX8" fmla="*/ 2612234 w 8961116"/>
                <a:gd name="connsiteY8" fmla="*/ 4742039 h 4850546"/>
                <a:gd name="connsiteX9" fmla="*/ 5905692 w 8961116"/>
                <a:gd name="connsiteY9" fmla="*/ 4839144 h 4850546"/>
                <a:gd name="connsiteX10" fmla="*/ 7928701 w 8961116"/>
                <a:gd name="connsiteY10" fmla="*/ 4750131 h 4850546"/>
                <a:gd name="connsiteX11" fmla="*/ 8697444 w 8961116"/>
                <a:gd name="connsiteY11" fmla="*/ 3965204 h 4850546"/>
                <a:gd name="connsiteX12" fmla="*/ 8778365 w 8961116"/>
                <a:gd name="connsiteY12" fmla="*/ 687930 h 4850546"/>
                <a:gd name="connsiteX13" fmla="*/ 6828184 w 8961116"/>
                <a:gd name="connsiteY13" fmla="*/ 186223 h 4850546"/>
                <a:gd name="connsiteX14" fmla="*/ 3194860 w 8961116"/>
                <a:gd name="connsiteY14" fmla="*/ 32475 h 4850546"/>
                <a:gd name="connsiteX0" fmla="*/ 3194860 w 8961116"/>
                <a:gd name="connsiteY0" fmla="*/ 32475 h 4850546"/>
                <a:gd name="connsiteX1" fmla="*/ 3057296 w 8961116"/>
                <a:gd name="connsiteY1" fmla="*/ 776942 h 4850546"/>
                <a:gd name="connsiteX2" fmla="*/ 3024928 w 8961116"/>
                <a:gd name="connsiteY2" fmla="*/ 1731802 h 4850546"/>
                <a:gd name="connsiteX3" fmla="*/ 2927823 w 8961116"/>
                <a:gd name="connsiteY3" fmla="*/ 2443901 h 4850546"/>
                <a:gd name="connsiteX4" fmla="*/ 3154400 w 8961116"/>
                <a:gd name="connsiteY4" fmla="*/ 2832319 h 4850546"/>
                <a:gd name="connsiteX5" fmla="*/ 1293232 w 8961116"/>
                <a:gd name="connsiteY5" fmla="*/ 3002252 h 4850546"/>
                <a:gd name="connsiteX6" fmla="*/ 160347 w 8961116"/>
                <a:gd name="connsiteY6" fmla="*/ 3374485 h 4850546"/>
                <a:gd name="connsiteX7" fmla="*/ 273636 w 8961116"/>
                <a:gd name="connsiteY7" fmla="*/ 4628751 h 4850546"/>
                <a:gd name="connsiteX8" fmla="*/ 2612234 w 8961116"/>
                <a:gd name="connsiteY8" fmla="*/ 4742039 h 4850546"/>
                <a:gd name="connsiteX9" fmla="*/ 5905692 w 8961116"/>
                <a:gd name="connsiteY9" fmla="*/ 4839144 h 4850546"/>
                <a:gd name="connsiteX10" fmla="*/ 7928701 w 8961116"/>
                <a:gd name="connsiteY10" fmla="*/ 4750131 h 4850546"/>
                <a:gd name="connsiteX11" fmla="*/ 8697444 w 8961116"/>
                <a:gd name="connsiteY11" fmla="*/ 3965204 h 4850546"/>
                <a:gd name="connsiteX12" fmla="*/ 8778365 w 8961116"/>
                <a:gd name="connsiteY12" fmla="*/ 687930 h 4850546"/>
                <a:gd name="connsiteX13" fmla="*/ 6828184 w 8961116"/>
                <a:gd name="connsiteY13" fmla="*/ 186223 h 4850546"/>
                <a:gd name="connsiteX14" fmla="*/ 3194860 w 8961116"/>
                <a:gd name="connsiteY14" fmla="*/ 32475 h 4850546"/>
                <a:gd name="connsiteX0" fmla="*/ 3146308 w 8961116"/>
                <a:gd name="connsiteY0" fmla="*/ 46160 h 4791403"/>
                <a:gd name="connsiteX1" fmla="*/ 3057296 w 8961116"/>
                <a:gd name="connsiteY1" fmla="*/ 717799 h 4791403"/>
                <a:gd name="connsiteX2" fmla="*/ 3024928 w 8961116"/>
                <a:gd name="connsiteY2" fmla="*/ 1672659 h 4791403"/>
                <a:gd name="connsiteX3" fmla="*/ 2927823 w 8961116"/>
                <a:gd name="connsiteY3" fmla="*/ 2384758 h 4791403"/>
                <a:gd name="connsiteX4" fmla="*/ 3154400 w 8961116"/>
                <a:gd name="connsiteY4" fmla="*/ 2773176 h 4791403"/>
                <a:gd name="connsiteX5" fmla="*/ 1293232 w 8961116"/>
                <a:gd name="connsiteY5" fmla="*/ 2943109 h 4791403"/>
                <a:gd name="connsiteX6" fmla="*/ 160347 w 8961116"/>
                <a:gd name="connsiteY6" fmla="*/ 3315342 h 4791403"/>
                <a:gd name="connsiteX7" fmla="*/ 273636 w 8961116"/>
                <a:gd name="connsiteY7" fmla="*/ 4569608 h 4791403"/>
                <a:gd name="connsiteX8" fmla="*/ 2612234 w 8961116"/>
                <a:gd name="connsiteY8" fmla="*/ 4682896 h 4791403"/>
                <a:gd name="connsiteX9" fmla="*/ 5905692 w 8961116"/>
                <a:gd name="connsiteY9" fmla="*/ 4780001 h 4791403"/>
                <a:gd name="connsiteX10" fmla="*/ 7928701 w 8961116"/>
                <a:gd name="connsiteY10" fmla="*/ 4690988 h 4791403"/>
                <a:gd name="connsiteX11" fmla="*/ 8697444 w 8961116"/>
                <a:gd name="connsiteY11" fmla="*/ 3906061 h 4791403"/>
                <a:gd name="connsiteX12" fmla="*/ 8778365 w 8961116"/>
                <a:gd name="connsiteY12" fmla="*/ 628787 h 4791403"/>
                <a:gd name="connsiteX13" fmla="*/ 6828184 w 8961116"/>
                <a:gd name="connsiteY13" fmla="*/ 127080 h 4791403"/>
                <a:gd name="connsiteX14" fmla="*/ 3146308 w 8961116"/>
                <a:gd name="connsiteY14" fmla="*/ 46160 h 4791403"/>
                <a:gd name="connsiteX0" fmla="*/ 3146308 w 8961116"/>
                <a:gd name="connsiteY0" fmla="*/ 43763 h 4789006"/>
                <a:gd name="connsiteX1" fmla="*/ 2968283 w 8961116"/>
                <a:gd name="connsiteY1" fmla="*/ 683034 h 4789006"/>
                <a:gd name="connsiteX2" fmla="*/ 3024928 w 8961116"/>
                <a:gd name="connsiteY2" fmla="*/ 1670262 h 4789006"/>
                <a:gd name="connsiteX3" fmla="*/ 2927823 w 8961116"/>
                <a:gd name="connsiteY3" fmla="*/ 2382361 h 4789006"/>
                <a:gd name="connsiteX4" fmla="*/ 3154400 w 8961116"/>
                <a:gd name="connsiteY4" fmla="*/ 2770779 h 4789006"/>
                <a:gd name="connsiteX5" fmla="*/ 1293232 w 8961116"/>
                <a:gd name="connsiteY5" fmla="*/ 2940712 h 4789006"/>
                <a:gd name="connsiteX6" fmla="*/ 160347 w 8961116"/>
                <a:gd name="connsiteY6" fmla="*/ 3312945 h 4789006"/>
                <a:gd name="connsiteX7" fmla="*/ 273636 w 8961116"/>
                <a:gd name="connsiteY7" fmla="*/ 4567211 h 4789006"/>
                <a:gd name="connsiteX8" fmla="*/ 2612234 w 8961116"/>
                <a:gd name="connsiteY8" fmla="*/ 4680499 h 4789006"/>
                <a:gd name="connsiteX9" fmla="*/ 5905692 w 8961116"/>
                <a:gd name="connsiteY9" fmla="*/ 4777604 h 4789006"/>
                <a:gd name="connsiteX10" fmla="*/ 7928701 w 8961116"/>
                <a:gd name="connsiteY10" fmla="*/ 4688591 h 4789006"/>
                <a:gd name="connsiteX11" fmla="*/ 8697444 w 8961116"/>
                <a:gd name="connsiteY11" fmla="*/ 3903664 h 4789006"/>
                <a:gd name="connsiteX12" fmla="*/ 8778365 w 8961116"/>
                <a:gd name="connsiteY12" fmla="*/ 626390 h 4789006"/>
                <a:gd name="connsiteX13" fmla="*/ 6828184 w 8961116"/>
                <a:gd name="connsiteY13" fmla="*/ 124683 h 4789006"/>
                <a:gd name="connsiteX14" fmla="*/ 3146308 w 8961116"/>
                <a:gd name="connsiteY14" fmla="*/ 43763 h 4789006"/>
                <a:gd name="connsiteX0" fmla="*/ 3146308 w 8961116"/>
                <a:gd name="connsiteY0" fmla="*/ 65339 h 4810582"/>
                <a:gd name="connsiteX1" fmla="*/ 3000651 w 8961116"/>
                <a:gd name="connsiteY1" fmla="*/ 995923 h 4810582"/>
                <a:gd name="connsiteX2" fmla="*/ 3024928 w 8961116"/>
                <a:gd name="connsiteY2" fmla="*/ 1691838 h 4810582"/>
                <a:gd name="connsiteX3" fmla="*/ 2927823 w 8961116"/>
                <a:gd name="connsiteY3" fmla="*/ 2403937 h 4810582"/>
                <a:gd name="connsiteX4" fmla="*/ 3154400 w 8961116"/>
                <a:gd name="connsiteY4" fmla="*/ 2792355 h 4810582"/>
                <a:gd name="connsiteX5" fmla="*/ 1293232 w 8961116"/>
                <a:gd name="connsiteY5" fmla="*/ 2962288 h 4810582"/>
                <a:gd name="connsiteX6" fmla="*/ 160347 w 8961116"/>
                <a:gd name="connsiteY6" fmla="*/ 3334521 h 4810582"/>
                <a:gd name="connsiteX7" fmla="*/ 273636 w 8961116"/>
                <a:gd name="connsiteY7" fmla="*/ 4588787 h 4810582"/>
                <a:gd name="connsiteX8" fmla="*/ 2612234 w 8961116"/>
                <a:gd name="connsiteY8" fmla="*/ 4702075 h 4810582"/>
                <a:gd name="connsiteX9" fmla="*/ 5905692 w 8961116"/>
                <a:gd name="connsiteY9" fmla="*/ 4799180 h 4810582"/>
                <a:gd name="connsiteX10" fmla="*/ 7928701 w 8961116"/>
                <a:gd name="connsiteY10" fmla="*/ 4710167 h 4810582"/>
                <a:gd name="connsiteX11" fmla="*/ 8697444 w 8961116"/>
                <a:gd name="connsiteY11" fmla="*/ 3925240 h 4810582"/>
                <a:gd name="connsiteX12" fmla="*/ 8778365 w 8961116"/>
                <a:gd name="connsiteY12" fmla="*/ 647966 h 4810582"/>
                <a:gd name="connsiteX13" fmla="*/ 6828184 w 8961116"/>
                <a:gd name="connsiteY13" fmla="*/ 146259 h 4810582"/>
                <a:gd name="connsiteX14" fmla="*/ 3146308 w 8961116"/>
                <a:gd name="connsiteY14" fmla="*/ 65339 h 4810582"/>
                <a:gd name="connsiteX0" fmla="*/ 3146308 w 8961116"/>
                <a:gd name="connsiteY0" fmla="*/ 65339 h 4810582"/>
                <a:gd name="connsiteX1" fmla="*/ 3000651 w 8961116"/>
                <a:gd name="connsiteY1" fmla="*/ 995923 h 4810582"/>
                <a:gd name="connsiteX2" fmla="*/ 2927823 w 8961116"/>
                <a:gd name="connsiteY2" fmla="*/ 2403937 h 4810582"/>
                <a:gd name="connsiteX3" fmla="*/ 3154400 w 8961116"/>
                <a:gd name="connsiteY3" fmla="*/ 2792355 h 4810582"/>
                <a:gd name="connsiteX4" fmla="*/ 1293232 w 8961116"/>
                <a:gd name="connsiteY4" fmla="*/ 2962288 h 4810582"/>
                <a:gd name="connsiteX5" fmla="*/ 160347 w 8961116"/>
                <a:gd name="connsiteY5" fmla="*/ 3334521 h 4810582"/>
                <a:gd name="connsiteX6" fmla="*/ 273636 w 8961116"/>
                <a:gd name="connsiteY6" fmla="*/ 4588787 h 4810582"/>
                <a:gd name="connsiteX7" fmla="*/ 2612234 w 8961116"/>
                <a:gd name="connsiteY7" fmla="*/ 4702075 h 4810582"/>
                <a:gd name="connsiteX8" fmla="*/ 5905692 w 8961116"/>
                <a:gd name="connsiteY8" fmla="*/ 4799180 h 4810582"/>
                <a:gd name="connsiteX9" fmla="*/ 7928701 w 8961116"/>
                <a:gd name="connsiteY9" fmla="*/ 4710167 h 4810582"/>
                <a:gd name="connsiteX10" fmla="*/ 8697444 w 8961116"/>
                <a:gd name="connsiteY10" fmla="*/ 3925240 h 4810582"/>
                <a:gd name="connsiteX11" fmla="*/ 8778365 w 8961116"/>
                <a:gd name="connsiteY11" fmla="*/ 647966 h 4810582"/>
                <a:gd name="connsiteX12" fmla="*/ 6828184 w 8961116"/>
                <a:gd name="connsiteY12" fmla="*/ 146259 h 4810582"/>
                <a:gd name="connsiteX13" fmla="*/ 3146308 w 8961116"/>
                <a:gd name="connsiteY13" fmla="*/ 65339 h 4810582"/>
                <a:gd name="connsiteX0" fmla="*/ 3146308 w 8961116"/>
                <a:gd name="connsiteY0" fmla="*/ 65339 h 4810582"/>
                <a:gd name="connsiteX1" fmla="*/ 3000651 w 8961116"/>
                <a:gd name="connsiteY1" fmla="*/ 995923 h 4810582"/>
                <a:gd name="connsiteX2" fmla="*/ 2927823 w 8961116"/>
                <a:gd name="connsiteY2" fmla="*/ 2403937 h 4810582"/>
                <a:gd name="connsiteX3" fmla="*/ 2579866 w 8961116"/>
                <a:gd name="connsiteY3" fmla="*/ 2784263 h 4810582"/>
                <a:gd name="connsiteX4" fmla="*/ 1293232 w 8961116"/>
                <a:gd name="connsiteY4" fmla="*/ 2962288 h 4810582"/>
                <a:gd name="connsiteX5" fmla="*/ 160347 w 8961116"/>
                <a:gd name="connsiteY5" fmla="*/ 3334521 h 4810582"/>
                <a:gd name="connsiteX6" fmla="*/ 273636 w 8961116"/>
                <a:gd name="connsiteY6" fmla="*/ 4588787 h 4810582"/>
                <a:gd name="connsiteX7" fmla="*/ 2612234 w 8961116"/>
                <a:gd name="connsiteY7" fmla="*/ 4702075 h 4810582"/>
                <a:gd name="connsiteX8" fmla="*/ 5905692 w 8961116"/>
                <a:gd name="connsiteY8" fmla="*/ 4799180 h 4810582"/>
                <a:gd name="connsiteX9" fmla="*/ 7928701 w 8961116"/>
                <a:gd name="connsiteY9" fmla="*/ 4710167 h 4810582"/>
                <a:gd name="connsiteX10" fmla="*/ 8697444 w 8961116"/>
                <a:gd name="connsiteY10" fmla="*/ 3925240 h 4810582"/>
                <a:gd name="connsiteX11" fmla="*/ 8778365 w 8961116"/>
                <a:gd name="connsiteY11" fmla="*/ 647966 h 4810582"/>
                <a:gd name="connsiteX12" fmla="*/ 6828184 w 8961116"/>
                <a:gd name="connsiteY12" fmla="*/ 146259 h 4810582"/>
                <a:gd name="connsiteX13" fmla="*/ 3146308 w 8961116"/>
                <a:gd name="connsiteY13" fmla="*/ 65339 h 4810582"/>
                <a:gd name="connsiteX0" fmla="*/ 3146308 w 8958594"/>
                <a:gd name="connsiteY0" fmla="*/ 65339 h 4799485"/>
                <a:gd name="connsiteX1" fmla="*/ 3000651 w 8958594"/>
                <a:gd name="connsiteY1" fmla="*/ 995923 h 4799485"/>
                <a:gd name="connsiteX2" fmla="*/ 2927823 w 8958594"/>
                <a:gd name="connsiteY2" fmla="*/ 2403937 h 4799485"/>
                <a:gd name="connsiteX3" fmla="*/ 2579866 w 8958594"/>
                <a:gd name="connsiteY3" fmla="*/ 2784263 h 4799485"/>
                <a:gd name="connsiteX4" fmla="*/ 1293232 w 8958594"/>
                <a:gd name="connsiteY4" fmla="*/ 2962288 h 4799485"/>
                <a:gd name="connsiteX5" fmla="*/ 160347 w 8958594"/>
                <a:gd name="connsiteY5" fmla="*/ 3334521 h 4799485"/>
                <a:gd name="connsiteX6" fmla="*/ 273636 w 8958594"/>
                <a:gd name="connsiteY6" fmla="*/ 4588787 h 4799485"/>
                <a:gd name="connsiteX7" fmla="*/ 2612234 w 8958594"/>
                <a:gd name="connsiteY7" fmla="*/ 4702075 h 4799485"/>
                <a:gd name="connsiteX8" fmla="*/ 5905692 w 8958594"/>
                <a:gd name="connsiteY8" fmla="*/ 4799180 h 4799485"/>
                <a:gd name="connsiteX9" fmla="*/ 7993437 w 8958594"/>
                <a:gd name="connsiteY9" fmla="*/ 4669706 h 4799485"/>
                <a:gd name="connsiteX10" fmla="*/ 8697444 w 8958594"/>
                <a:gd name="connsiteY10" fmla="*/ 3925240 h 4799485"/>
                <a:gd name="connsiteX11" fmla="*/ 8778365 w 8958594"/>
                <a:gd name="connsiteY11" fmla="*/ 647966 h 4799485"/>
                <a:gd name="connsiteX12" fmla="*/ 6828184 w 8958594"/>
                <a:gd name="connsiteY12" fmla="*/ 146259 h 4799485"/>
                <a:gd name="connsiteX13" fmla="*/ 3146308 w 8958594"/>
                <a:gd name="connsiteY13" fmla="*/ 65339 h 4799485"/>
                <a:gd name="connsiteX0" fmla="*/ 3146308 w 8956733"/>
                <a:gd name="connsiteY0" fmla="*/ 65339 h 4799824"/>
                <a:gd name="connsiteX1" fmla="*/ 3000651 w 8956733"/>
                <a:gd name="connsiteY1" fmla="*/ 995923 h 4799824"/>
                <a:gd name="connsiteX2" fmla="*/ 2927823 w 8956733"/>
                <a:gd name="connsiteY2" fmla="*/ 2403937 h 4799824"/>
                <a:gd name="connsiteX3" fmla="*/ 2579866 w 8956733"/>
                <a:gd name="connsiteY3" fmla="*/ 2784263 h 4799824"/>
                <a:gd name="connsiteX4" fmla="*/ 1293232 w 8956733"/>
                <a:gd name="connsiteY4" fmla="*/ 2962288 h 4799824"/>
                <a:gd name="connsiteX5" fmla="*/ 160347 w 8956733"/>
                <a:gd name="connsiteY5" fmla="*/ 3334521 h 4799824"/>
                <a:gd name="connsiteX6" fmla="*/ 273636 w 8956733"/>
                <a:gd name="connsiteY6" fmla="*/ 4588787 h 4799824"/>
                <a:gd name="connsiteX7" fmla="*/ 2612234 w 8956733"/>
                <a:gd name="connsiteY7" fmla="*/ 4702075 h 4799824"/>
                <a:gd name="connsiteX8" fmla="*/ 5905692 w 8956733"/>
                <a:gd name="connsiteY8" fmla="*/ 4799180 h 4799824"/>
                <a:gd name="connsiteX9" fmla="*/ 8041990 w 8956733"/>
                <a:gd name="connsiteY9" fmla="*/ 4653522 h 4799824"/>
                <a:gd name="connsiteX10" fmla="*/ 8697444 w 8956733"/>
                <a:gd name="connsiteY10" fmla="*/ 3925240 h 4799824"/>
                <a:gd name="connsiteX11" fmla="*/ 8778365 w 8956733"/>
                <a:gd name="connsiteY11" fmla="*/ 647966 h 4799824"/>
                <a:gd name="connsiteX12" fmla="*/ 6828184 w 8956733"/>
                <a:gd name="connsiteY12" fmla="*/ 146259 h 4799824"/>
                <a:gd name="connsiteX13" fmla="*/ 3146308 w 8956733"/>
                <a:gd name="connsiteY13" fmla="*/ 65339 h 479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56733" h="4799824">
                  <a:moveTo>
                    <a:pt x="3146308" y="65339"/>
                  </a:moveTo>
                  <a:cubicBezTo>
                    <a:pt x="2508386" y="206950"/>
                    <a:pt x="3037065" y="606157"/>
                    <a:pt x="3000651" y="995923"/>
                  </a:cubicBezTo>
                  <a:cubicBezTo>
                    <a:pt x="2964237" y="1385689"/>
                    <a:pt x="2997954" y="2105880"/>
                    <a:pt x="2927823" y="2403937"/>
                  </a:cubicBezTo>
                  <a:cubicBezTo>
                    <a:pt x="2857692" y="2701994"/>
                    <a:pt x="2852298" y="2691205"/>
                    <a:pt x="2579866" y="2784263"/>
                  </a:cubicBezTo>
                  <a:cubicBezTo>
                    <a:pt x="2307434" y="2877322"/>
                    <a:pt x="1696485" y="2870578"/>
                    <a:pt x="1293232" y="2962288"/>
                  </a:cubicBezTo>
                  <a:cubicBezTo>
                    <a:pt x="889979" y="3053998"/>
                    <a:pt x="330280" y="3063438"/>
                    <a:pt x="160347" y="3334521"/>
                  </a:cubicBezTo>
                  <a:cubicBezTo>
                    <a:pt x="-9586" y="3605604"/>
                    <a:pt x="-135012" y="4360861"/>
                    <a:pt x="273636" y="4588787"/>
                  </a:cubicBezTo>
                  <a:cubicBezTo>
                    <a:pt x="682284" y="4816713"/>
                    <a:pt x="2612234" y="4702075"/>
                    <a:pt x="2612234" y="4702075"/>
                  </a:cubicBezTo>
                  <a:cubicBezTo>
                    <a:pt x="3550910" y="4737141"/>
                    <a:pt x="5000733" y="4807272"/>
                    <a:pt x="5905692" y="4799180"/>
                  </a:cubicBezTo>
                  <a:cubicBezTo>
                    <a:pt x="6810651" y="4791088"/>
                    <a:pt x="7576698" y="4799179"/>
                    <a:pt x="8041990" y="4653522"/>
                  </a:cubicBezTo>
                  <a:cubicBezTo>
                    <a:pt x="8507282" y="4507865"/>
                    <a:pt x="8574715" y="4592833"/>
                    <a:pt x="8697444" y="3925240"/>
                  </a:cubicBezTo>
                  <a:cubicBezTo>
                    <a:pt x="8820173" y="3257647"/>
                    <a:pt x="9165434" y="1273750"/>
                    <a:pt x="8778365" y="647966"/>
                  </a:cubicBezTo>
                  <a:cubicBezTo>
                    <a:pt x="8391296" y="22182"/>
                    <a:pt x="7810018" y="202903"/>
                    <a:pt x="6828184" y="146259"/>
                  </a:cubicBezTo>
                  <a:cubicBezTo>
                    <a:pt x="5894903" y="41063"/>
                    <a:pt x="3784230" y="-76272"/>
                    <a:pt x="3146308" y="65339"/>
                  </a:cubicBezTo>
                  <a:close/>
                </a:path>
              </a:pathLst>
            </a:cu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D879A4-209A-46B6-9B76-AD7B756E50B2}"/>
                </a:ext>
              </a:extLst>
            </p:cNvPr>
            <p:cNvSpPr txBox="1"/>
            <p:nvPr/>
          </p:nvSpPr>
          <p:spPr>
            <a:xfrm>
              <a:off x="2762146" y="4492508"/>
              <a:ext cx="326630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</a:rPr>
                <a:t>Part 2: </a:t>
              </a:r>
              <a:r>
                <a:rPr lang="en-US" sz="1600" dirty="0">
                  <a:solidFill>
                    <a:schemeClr val="accent2"/>
                  </a:solidFill>
                </a:rPr>
                <a:t>Materials, physics (Manuel/Philipp)</a:t>
              </a:r>
            </a:p>
            <a:p>
              <a:r>
                <a:rPr lang="en-US" sz="1600" b="1" dirty="0">
                  <a:solidFill>
                    <a:schemeClr val="accent2"/>
                  </a:solidFill>
                </a:rPr>
                <a:t>Part 3: </a:t>
              </a:r>
              <a:r>
                <a:rPr lang="en-US" sz="1600" dirty="0">
                  <a:solidFill>
                    <a:schemeClr val="accent2"/>
                  </a:solidFill>
                </a:rPr>
                <a:t>Components (Philipp)</a:t>
              </a:r>
              <a:endParaRPr lang="en-GB" sz="16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642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B00FC-1848-4B8E-B71E-2D2A05559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Multilayer: </a:t>
            </a:r>
            <a:r>
              <a:rPr lang="en-US" sz="2000" b="0" dirty="0"/>
              <a:t>Absorbed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CDC50-3BFD-49EC-BF61-330219065C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40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369E3-C422-460F-BE83-1C5F6CB0C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502614-A41D-4BE9-B4DE-29DAC8600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60" y="1221389"/>
            <a:ext cx="3182118" cy="215798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44B10E47-1C22-43AA-A135-5E5BBB51710B}"/>
              </a:ext>
            </a:extLst>
          </p:cNvPr>
          <p:cNvSpPr/>
          <p:nvPr/>
        </p:nvSpPr>
        <p:spPr>
          <a:xfrm>
            <a:off x="3430750" y="1698182"/>
            <a:ext cx="1656184" cy="94574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Wide energy bandwidth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9D0076-8FF0-43BD-898F-19057F740D94}"/>
              </a:ext>
            </a:extLst>
          </p:cNvPr>
          <p:cNvGrpSpPr/>
          <p:nvPr/>
        </p:nvGrpSpPr>
        <p:grpSpPr>
          <a:xfrm>
            <a:off x="5158942" y="1417340"/>
            <a:ext cx="3207737" cy="2493109"/>
            <a:chOff x="5158942" y="1417340"/>
            <a:chExt cx="3207737" cy="24931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DFFB3C4-B34B-4912-804A-C8206E6EC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8942" y="1417340"/>
              <a:ext cx="3182118" cy="1618491"/>
            </a:xfrm>
            <a:prstGeom prst="rect">
              <a:avLst/>
            </a:prstGeom>
          </p:spPr>
        </p:pic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D207881F-CEE5-4860-B8E8-770F75496FE7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793131" y="2989760"/>
              <a:ext cx="2573548" cy="92068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180975" indent="-180975" algn="l" defTabSz="914400" rtl="0" eaLnBrk="1" latinLnBrk="0" hangingPunct="1"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Char char="•"/>
                <a:defRPr sz="1800" b="1" kern="12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1pPr>
              <a:lvl2pPr marL="355600" indent="-180975" algn="l" defTabSz="914400" rtl="0" eaLnBrk="1" latinLnBrk="0" hangingPunct="1">
                <a:spcBef>
                  <a:spcPts val="0"/>
                </a:spcBef>
                <a:spcAft>
                  <a:spcPts val="1500"/>
                </a:spcAft>
                <a:buFont typeface="Arial" panose="020B0604020202020204" pitchFamily="34" charset="0"/>
                <a:buChar char="•"/>
                <a:tabLst>
                  <a:tab pos="355600" algn="l"/>
                </a:tabLst>
                <a:defRPr sz="1700" kern="120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lvl2pPr>
              <a:lvl3pPr marL="449263" indent="-180975" algn="l" defTabSz="914400" rtl="0" eaLnBrk="1" latinLnBrk="0" hangingPunct="1">
                <a:lnSpc>
                  <a:spcPct val="105000"/>
                </a:lnSpc>
                <a:spcBef>
                  <a:spcPts val="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5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6575" indent="-174625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accent6"/>
                </a:buClr>
                <a:buSzPct val="80000"/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2050" indent="-174625" algn="l" defTabSz="914400" rtl="0" eaLnBrk="1" latinLnBrk="0" hangingPunct="1">
                <a:spcBef>
                  <a:spcPts val="0"/>
                </a:spcBef>
                <a:spcAft>
                  <a:spcPts val="300"/>
                </a:spcAft>
                <a:buClr>
                  <a:schemeClr val="accent6"/>
                </a:buClr>
                <a:buFont typeface="ITCOfficinaSans LT Book" pitchFamily="2" charset="0"/>
                <a:buChar char="&gt;"/>
                <a:defRPr sz="12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Ø"/>
              </a:pPr>
              <a:r>
                <a:rPr lang="en-US" sz="1200" dirty="0"/>
                <a:t>Complex absorption profile on substrate</a:t>
              </a:r>
            </a:p>
            <a:p>
              <a:pPr lvl="1">
                <a:buFont typeface="Wingdings" panose="05000000000000000000" pitchFamily="2" charset="2"/>
                <a:buChar char="Ø"/>
              </a:pPr>
              <a:r>
                <a:rPr lang="en-US" sz="1100" dirty="0"/>
                <a:t>Power density profile on surface of x-ray optic</a:t>
              </a:r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0F46E6-04AF-48B6-95A1-BCCC83423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200" y="805273"/>
            <a:ext cx="6797128" cy="46223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F1F749-5847-44F5-9E02-7D7050E0223D}"/>
              </a:ext>
            </a:extLst>
          </p:cNvPr>
          <p:cNvGrpSpPr/>
          <p:nvPr/>
        </p:nvGrpSpPr>
        <p:grpSpPr>
          <a:xfrm>
            <a:off x="1586275" y="2642686"/>
            <a:ext cx="4526670" cy="2787345"/>
            <a:chOff x="1586275" y="2642686"/>
            <a:chExt cx="4526670" cy="278734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ABE6A70-63AB-4AA0-83ED-12EA655CE89E}"/>
                </a:ext>
              </a:extLst>
            </p:cNvPr>
            <p:cNvGrpSpPr/>
            <p:nvPr/>
          </p:nvGrpSpPr>
          <p:grpSpPr>
            <a:xfrm>
              <a:off x="4139952" y="2642686"/>
              <a:ext cx="1972993" cy="1772576"/>
              <a:chOff x="4139952" y="2642686"/>
              <a:chExt cx="1972993" cy="1772576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22761E45-A902-4C0F-AD2E-4BE531E2F5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9952" y="2642686"/>
                <a:ext cx="1510072" cy="1335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B6594E-A242-4DEF-9177-18A248E1BF96}"/>
                  </a:ext>
                </a:extLst>
              </p:cNvPr>
              <p:cNvSpPr txBox="1"/>
              <p:nvPr/>
            </p:nvSpPr>
            <p:spPr>
              <a:xfrm>
                <a:off x="4384753" y="3768931"/>
                <a:ext cx="17281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Imported to FEA model</a:t>
                </a:r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9933148-5787-4A50-B093-08B65BB7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6275" y="3400493"/>
              <a:ext cx="2482124" cy="2029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452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6243CA9-C25F-4031-9A95-3579D004C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838714"/>
            <a:ext cx="3311296" cy="198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D02D43-C616-428D-81CF-EB6B3AB62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838714"/>
            <a:ext cx="3311296" cy="19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0FC9F7-5024-47EE-BD07-F22AC328A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Multilayer: </a:t>
            </a:r>
            <a:r>
              <a:rPr lang="en-US" sz="2000" b="0" i="1" dirty="0"/>
              <a:t>Thermal</a:t>
            </a:r>
            <a:r>
              <a:rPr lang="en-US" sz="2000" b="0" dirty="0"/>
              <a:t> deformations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3A8A1-1039-4472-9284-9E08353D6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679258"/>
            <a:ext cx="4392488" cy="2250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Mirror cross-section can influence deformations</a:t>
            </a:r>
          </a:p>
          <a:p>
            <a:r>
              <a:rPr lang="en-US" dirty="0"/>
              <a:t>Split in 2 deformation components</a:t>
            </a:r>
          </a:p>
          <a:p>
            <a:pPr marL="517525" lvl="1" indent="-342900">
              <a:buFont typeface="+mj-lt"/>
              <a:buAutoNum type="arabicPeriod"/>
            </a:pPr>
            <a:r>
              <a:rPr lang="en-US" dirty="0"/>
              <a:t>Bending (curvature) with radius (here 73km) can be </a:t>
            </a:r>
            <a:r>
              <a:rPr lang="en-US" i="1" dirty="0"/>
              <a:t>partially</a:t>
            </a:r>
            <a:r>
              <a:rPr lang="en-US" dirty="0"/>
              <a:t> corrected downstream</a:t>
            </a:r>
          </a:p>
          <a:p>
            <a:pPr lvl="4"/>
            <a:r>
              <a:rPr lang="en-US" dirty="0"/>
              <a:t>With adaptive focusing optics (lenses in case of ID03)</a:t>
            </a:r>
          </a:p>
          <a:p>
            <a:pPr marL="517525" lvl="1" indent="-342900">
              <a:buFont typeface="+mj-lt"/>
              <a:buAutoNum type="arabicPeriod"/>
            </a:pPr>
            <a:r>
              <a:rPr lang="en-US" i="1" dirty="0"/>
              <a:t>Residual </a:t>
            </a:r>
            <a:r>
              <a:rPr lang="en-US" dirty="0"/>
              <a:t>deformations </a:t>
            </a:r>
            <a:r>
              <a:rPr lang="en-US" u="sng" dirty="0"/>
              <a:t>not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552F7-93AF-48FB-8875-F6DB7E5E41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41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93A39-C5BC-4D92-B8E5-2DFEF32385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30FA9B-5D7D-49CD-931E-A387EF915D82}"/>
              </a:ext>
            </a:extLst>
          </p:cNvPr>
          <p:cNvGrpSpPr/>
          <p:nvPr/>
        </p:nvGrpSpPr>
        <p:grpSpPr>
          <a:xfrm>
            <a:off x="162566" y="3001516"/>
            <a:ext cx="5273530" cy="2407440"/>
            <a:chOff x="162566" y="3001516"/>
            <a:chExt cx="5273530" cy="24074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D9F7B9-41F9-4C5C-A5A5-FA030D2F5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520" y="3001516"/>
              <a:ext cx="2959123" cy="192427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CC6410-C6E0-481B-9617-5D1DB7BC9748}"/>
                </a:ext>
              </a:extLst>
            </p:cNvPr>
            <p:cNvSpPr txBox="1"/>
            <p:nvPr/>
          </p:nvSpPr>
          <p:spPr>
            <a:xfrm>
              <a:off x="3275856" y="3671401"/>
              <a:ext cx="1874440" cy="76944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100" dirty="0"/>
                <a:t>“Optimization” of geometry considering all working energies and parameter sets [1]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2FEE999-83AD-47CB-A52A-FA15210DFB07}"/>
                </a:ext>
              </a:extLst>
            </p:cNvPr>
            <p:cNvSpPr/>
            <p:nvPr/>
          </p:nvSpPr>
          <p:spPr>
            <a:xfrm>
              <a:off x="162566" y="5070402"/>
              <a:ext cx="527353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82563" indent="-182563"/>
              <a:r>
                <a:rPr lang="en-US" sz="800" dirty="0"/>
                <a:t>[1] 	P. Brumund, C. </a:t>
              </a:r>
              <a:r>
                <a:rPr lang="en-US" sz="800" dirty="0" err="1"/>
                <a:t>Detlefs</a:t>
              </a:r>
              <a:r>
                <a:rPr lang="en-US" sz="800" dirty="0"/>
                <a:t> </a:t>
              </a:r>
              <a:r>
                <a:rPr lang="en-US" sz="800" i="1" dirty="0"/>
                <a:t>et al.</a:t>
              </a:r>
              <a:r>
                <a:rPr lang="en-US" sz="800" dirty="0"/>
                <a:t>, “Thermal optimization of a high-heat-load double-multilayer monochromator,” </a:t>
              </a:r>
              <a:r>
                <a:rPr lang="en-US" sz="800" i="1" dirty="0"/>
                <a:t>J Synchrotron Rad</a:t>
              </a:r>
              <a:r>
                <a:rPr lang="en-US" sz="800" dirty="0"/>
                <a:t>, vol. 28, no. 5, pp. 1423–1436, Sep. 2021, </a:t>
              </a:r>
              <a:r>
                <a:rPr lang="en-US" sz="800" dirty="0" err="1"/>
                <a:t>doi</a:t>
              </a:r>
              <a:r>
                <a:rPr lang="en-US" sz="800" dirty="0"/>
                <a:t>: </a:t>
              </a:r>
              <a:r>
                <a:rPr lang="en-US" sz="800" dirty="0">
                  <a:hlinkClick r:id="rId5"/>
                </a:rPr>
                <a:t>10.1107/S160057752100758X</a:t>
              </a:r>
              <a:r>
                <a:rPr lang="en-US" sz="800" dirty="0"/>
                <a:t>.</a:t>
              </a:r>
              <a:endParaRPr lang="en-US" sz="800" dirty="0">
                <a:effectLst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5C8476-6896-4D30-A6E9-2D6AA049FD06}"/>
              </a:ext>
            </a:extLst>
          </p:cNvPr>
          <p:cNvGrpSpPr/>
          <p:nvPr/>
        </p:nvGrpSpPr>
        <p:grpSpPr>
          <a:xfrm>
            <a:off x="5580112" y="738780"/>
            <a:ext cx="3158823" cy="4629951"/>
            <a:chOff x="5580112" y="738780"/>
            <a:chExt cx="3158823" cy="46299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0A35FE-FC03-485F-8F67-6E647DA4B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80112" y="3559739"/>
              <a:ext cx="1822708" cy="180899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718ABA-F541-4D44-BBB8-9261CAF2664A}"/>
                </a:ext>
              </a:extLst>
            </p:cNvPr>
            <p:cNvSpPr txBox="1"/>
            <p:nvPr/>
          </p:nvSpPr>
          <p:spPr>
            <a:xfrm>
              <a:off x="5933359" y="3059631"/>
              <a:ext cx="2805576" cy="2616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100" dirty="0"/>
                <a:t>Results for one geometrical parameter set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47BDE1E-30BC-48C3-A391-6ACEB788054E}"/>
                </a:ext>
              </a:extLst>
            </p:cNvPr>
            <p:cNvSpPr/>
            <p:nvPr/>
          </p:nvSpPr>
          <p:spPr>
            <a:xfrm>
              <a:off x="7596336" y="738780"/>
              <a:ext cx="820464" cy="31852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424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be 186"/>
          <p:cNvSpPr/>
          <p:nvPr/>
        </p:nvSpPr>
        <p:spPr>
          <a:xfrm rot="6038492">
            <a:off x="6151030" y="3476615"/>
            <a:ext cx="1760987" cy="1041601"/>
          </a:xfrm>
          <a:prstGeom prst="cube">
            <a:avLst>
              <a:gd name="adj" fmla="val 10970"/>
            </a:avLst>
          </a:prstGeom>
          <a:solidFill>
            <a:srgbClr val="32BFF3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Monochromator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42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sp>
        <p:nvSpPr>
          <p:cNvPr id="80" name="Triángulo isósceles 15"/>
          <p:cNvSpPr/>
          <p:nvPr/>
        </p:nvSpPr>
        <p:spPr>
          <a:xfrm rot="16200000">
            <a:off x="4165184" y="928118"/>
            <a:ext cx="494393" cy="5991765"/>
          </a:xfrm>
          <a:custGeom>
            <a:avLst/>
            <a:gdLst>
              <a:gd name="connsiteX0" fmla="*/ 0 w 459030"/>
              <a:gd name="connsiteY0" fmla="*/ 5471416 h 5471416"/>
              <a:gd name="connsiteX1" fmla="*/ 229515 w 459030"/>
              <a:gd name="connsiteY1" fmla="*/ 0 h 5471416"/>
              <a:gd name="connsiteX2" fmla="*/ 459030 w 459030"/>
              <a:gd name="connsiteY2" fmla="*/ 5471416 h 5471416"/>
              <a:gd name="connsiteX3" fmla="*/ 0 w 459030"/>
              <a:gd name="connsiteY3" fmla="*/ 5471416 h 5471416"/>
              <a:gd name="connsiteX0" fmla="*/ 0 w 489341"/>
              <a:gd name="connsiteY0" fmla="*/ 5471416 h 6133219"/>
              <a:gd name="connsiteX1" fmla="*/ 229515 w 489341"/>
              <a:gd name="connsiteY1" fmla="*/ 0 h 6133219"/>
              <a:gd name="connsiteX2" fmla="*/ 489341 w 489341"/>
              <a:gd name="connsiteY2" fmla="*/ 6133219 h 6133219"/>
              <a:gd name="connsiteX3" fmla="*/ 0 w 489341"/>
              <a:gd name="connsiteY3" fmla="*/ 5471416 h 6133219"/>
              <a:gd name="connsiteX0" fmla="*/ 0 w 494393"/>
              <a:gd name="connsiteY0" fmla="*/ 5471416 h 5991765"/>
              <a:gd name="connsiteX1" fmla="*/ 229515 w 494393"/>
              <a:gd name="connsiteY1" fmla="*/ 0 h 5991765"/>
              <a:gd name="connsiteX2" fmla="*/ 494393 w 494393"/>
              <a:gd name="connsiteY2" fmla="*/ 5991765 h 5991765"/>
              <a:gd name="connsiteX3" fmla="*/ 0 w 494393"/>
              <a:gd name="connsiteY3" fmla="*/ 5471416 h 5991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393" h="5991765">
                <a:moveTo>
                  <a:pt x="0" y="5471416"/>
                </a:moveTo>
                <a:lnTo>
                  <a:pt x="229515" y="0"/>
                </a:lnTo>
                <a:lnTo>
                  <a:pt x="494393" y="5991765"/>
                </a:lnTo>
                <a:lnTo>
                  <a:pt x="0" y="5471416"/>
                </a:lnTo>
                <a:close/>
              </a:path>
            </a:pathLst>
          </a:cu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ángulo 17"/>
          <p:cNvSpPr/>
          <p:nvPr/>
        </p:nvSpPr>
        <p:spPr>
          <a:xfrm>
            <a:off x="2646438" y="3303856"/>
            <a:ext cx="526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Slit 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408246" y="3854124"/>
            <a:ext cx="1804091" cy="15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Cube 99"/>
          <p:cNvSpPr/>
          <p:nvPr/>
        </p:nvSpPr>
        <p:spPr>
          <a:xfrm>
            <a:off x="4520786" y="3476615"/>
            <a:ext cx="171635" cy="922457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1" name="Grupo 12"/>
          <p:cNvGrpSpPr/>
          <p:nvPr/>
        </p:nvGrpSpPr>
        <p:grpSpPr>
          <a:xfrm>
            <a:off x="300884" y="3820992"/>
            <a:ext cx="478522" cy="113267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302274" y="3966204"/>
            <a:ext cx="489773" cy="121787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148179" y="3493395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Source</a:t>
            </a:r>
          </a:p>
        </p:txBody>
      </p:sp>
      <p:sp>
        <p:nvSpPr>
          <p:cNvPr id="124" name="Triángulo isósceles 15"/>
          <p:cNvSpPr/>
          <p:nvPr/>
        </p:nvSpPr>
        <p:spPr>
          <a:xfrm rot="16200000">
            <a:off x="1663270" y="2579030"/>
            <a:ext cx="369272" cy="273902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2525250" y="3641746"/>
            <a:ext cx="702621" cy="216325"/>
            <a:chOff x="4851749" y="3457641"/>
            <a:chExt cx="702621" cy="216325"/>
          </a:xfrm>
        </p:grpSpPr>
        <p:sp>
          <p:nvSpPr>
            <p:cNvPr id="70" name="Rectangle 69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Isosceles Triangle 70"/>
            <p:cNvSpPr/>
            <p:nvPr/>
          </p:nvSpPr>
          <p:spPr>
            <a:xfrm rot="16200000">
              <a:off x="5154469" y="3274064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525250" y="4017465"/>
            <a:ext cx="702621" cy="218839"/>
            <a:chOff x="4851749" y="3406446"/>
            <a:chExt cx="702621" cy="218839"/>
          </a:xfrm>
        </p:grpSpPr>
        <p:sp>
          <p:nvSpPr>
            <p:cNvPr id="77" name="Rectangle 76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Isosceles Triangle 77"/>
            <p:cNvSpPr/>
            <p:nvPr/>
          </p:nvSpPr>
          <p:spPr>
            <a:xfrm rot="16200000">
              <a:off x="5154469" y="3103726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5" name="Rectángulo 17"/>
          <p:cNvSpPr/>
          <p:nvPr/>
        </p:nvSpPr>
        <p:spPr>
          <a:xfrm>
            <a:off x="3825129" y="2833819"/>
            <a:ext cx="1806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Absorption by filters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621813" y="3236097"/>
            <a:ext cx="0" cy="182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ángulo 17"/>
          <p:cNvSpPr/>
          <p:nvPr/>
        </p:nvSpPr>
        <p:spPr>
          <a:xfrm>
            <a:off x="6718911" y="2573711"/>
            <a:ext cx="20958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Absorbed power by monochromator:</a:t>
            </a:r>
          </a:p>
          <a:p>
            <a:r>
              <a:rPr lang="en-US" sz="1400" i="1" dirty="0"/>
              <a:t>All remaining power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251520" y="924560"/>
            <a:ext cx="7770479" cy="1635589"/>
            <a:chOff x="730367" y="2046459"/>
            <a:chExt cx="7770479" cy="1635589"/>
          </a:xfrm>
        </p:grpSpPr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131" name="Cube 130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Cube 131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7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7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1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38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6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0" name="Cube 169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1" name="Cube 170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39" name="Straight Connector 138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Source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ectángulo 17"/>
            <p:cNvSpPr/>
            <p:nvPr/>
          </p:nvSpPr>
          <p:spPr>
            <a:xfrm>
              <a:off x="1898007" y="2189645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Front end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Cube 145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ight Brace 146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Rectángulo 17"/>
            <p:cNvSpPr/>
            <p:nvPr/>
          </p:nvSpPr>
          <p:spPr>
            <a:xfrm>
              <a:off x="1205152" y="3158828"/>
              <a:ext cx="12423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Water-cooled</a:t>
              </a:r>
            </a:p>
            <a:p>
              <a:r>
                <a:rPr lang="en-US" sz="1400" dirty="0"/>
                <a:t>slits</a:t>
              </a: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ángulo 17"/>
            <p:cNvSpPr/>
            <p:nvPr/>
          </p:nvSpPr>
          <p:spPr>
            <a:xfrm>
              <a:off x="2437208" y="3224037"/>
              <a:ext cx="91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Windows</a:t>
              </a:r>
            </a:p>
          </p:txBody>
        </p:sp>
        <p:sp>
          <p:nvSpPr>
            <p:cNvPr id="154" name="Rectángulo 17"/>
            <p:cNvSpPr/>
            <p:nvPr/>
          </p:nvSpPr>
          <p:spPr>
            <a:xfrm>
              <a:off x="2936192" y="2191600"/>
              <a:ext cx="1160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slits</a:t>
              </a:r>
            </a:p>
          </p:txBody>
        </p:sp>
        <p:cxnSp>
          <p:nvCxnSpPr>
            <p:cNvPr id="155" name="Straight Connector 154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ube 155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ángulo 17"/>
            <p:cNvSpPr/>
            <p:nvPr/>
          </p:nvSpPr>
          <p:spPr>
            <a:xfrm>
              <a:off x="3575552" y="3024251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mirrors</a:t>
              </a:r>
            </a:p>
          </p:txBody>
        </p:sp>
        <p:sp>
          <p:nvSpPr>
            <p:cNvPr id="158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Monochromator</a:t>
              </a:r>
            </a:p>
          </p:txBody>
        </p:sp>
        <p:sp>
          <p:nvSpPr>
            <p:cNvPr id="159" name="Rectángulo 17"/>
            <p:cNvSpPr/>
            <p:nvPr/>
          </p:nvSpPr>
          <p:spPr>
            <a:xfrm>
              <a:off x="6168292" y="2046459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Focusing system</a:t>
              </a:r>
            </a:p>
          </p:txBody>
        </p:sp>
        <p:cxnSp>
          <p:nvCxnSpPr>
            <p:cNvPr id="160" name="Straight Connector 159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62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Sample</a:t>
              </a:r>
            </a:p>
          </p:txBody>
        </p:sp>
        <p:sp>
          <p:nvSpPr>
            <p:cNvPr id="164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KB mirrors</a:t>
              </a:r>
            </a:p>
          </p:txBody>
        </p:sp>
        <p:cxnSp>
          <p:nvCxnSpPr>
            <p:cNvPr id="165" name="Straight Connector 164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Cube 165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6" name="Oval 125">
            <a:extLst>
              <a:ext uri="{FF2B5EF4-FFF2-40B4-BE49-F238E27FC236}">
                <a16:creationId xmlns:a16="http://schemas.microsoft.com/office/drawing/2014/main" id="{247A0975-EC3A-468E-BB88-678A6F50C6C9}"/>
              </a:ext>
            </a:extLst>
          </p:cNvPr>
          <p:cNvSpPr/>
          <p:nvPr/>
        </p:nvSpPr>
        <p:spPr>
          <a:xfrm>
            <a:off x="4088090" y="1049236"/>
            <a:ext cx="1547808" cy="511993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4407F27-FB3A-4871-874B-1F83DAFCD92C}"/>
              </a:ext>
            </a:extLst>
          </p:cNvPr>
          <p:cNvSpPr txBox="1"/>
          <p:nvPr/>
        </p:nvSpPr>
        <p:spPr>
          <a:xfrm>
            <a:off x="1168908" y="787846"/>
            <a:ext cx="948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18 kW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E190F69-7224-43F2-99B3-AE06FC22F683}"/>
              </a:ext>
            </a:extLst>
          </p:cNvPr>
          <p:cNvSpPr txBox="1"/>
          <p:nvPr/>
        </p:nvSpPr>
        <p:spPr>
          <a:xfrm>
            <a:off x="2131906" y="2339299"/>
            <a:ext cx="83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0.5 kW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4FD4A648-CBD0-478E-B858-7B28B997B668}"/>
              </a:ext>
            </a:extLst>
          </p:cNvPr>
          <p:cNvSpPr txBox="1"/>
          <p:nvPr/>
        </p:nvSpPr>
        <p:spPr>
          <a:xfrm>
            <a:off x="2626046" y="796437"/>
            <a:ext cx="83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4 kW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D7BA8A5-EF05-408E-B81B-75080285E216}"/>
              </a:ext>
            </a:extLst>
          </p:cNvPr>
          <p:cNvSpPr txBox="1"/>
          <p:nvPr/>
        </p:nvSpPr>
        <p:spPr>
          <a:xfrm>
            <a:off x="3739963" y="2106441"/>
            <a:ext cx="83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2 kW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57FF2DB7-9F6E-4FB0-9615-DF866D9A1057}"/>
              </a:ext>
            </a:extLst>
          </p:cNvPr>
          <p:cNvSpPr txBox="1"/>
          <p:nvPr/>
        </p:nvSpPr>
        <p:spPr>
          <a:xfrm>
            <a:off x="4669217" y="707433"/>
            <a:ext cx="834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150 W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073B3FBA-7C97-45AC-B397-F14BD6A31C36}"/>
              </a:ext>
            </a:extLst>
          </p:cNvPr>
          <p:cNvSpPr txBox="1"/>
          <p:nvPr/>
        </p:nvSpPr>
        <p:spPr>
          <a:xfrm>
            <a:off x="7120946" y="696686"/>
            <a:ext cx="1527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Absorbed powers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1F1A5850-F02F-4CB3-ABF0-644C3EF77272}"/>
              </a:ext>
            </a:extLst>
          </p:cNvPr>
          <p:cNvSpPr/>
          <p:nvPr/>
        </p:nvSpPr>
        <p:spPr>
          <a:xfrm>
            <a:off x="5503295" y="4678029"/>
            <a:ext cx="17556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Design goals: </a:t>
            </a:r>
          </a:p>
          <a:p>
            <a:r>
              <a:rPr lang="en-US" sz="1400" dirty="0"/>
              <a:t>No damage + </a:t>
            </a:r>
          </a:p>
          <a:p>
            <a:r>
              <a:rPr lang="en-US" sz="1400" dirty="0"/>
              <a:t>optical performance</a:t>
            </a:r>
          </a:p>
        </p:txBody>
      </p:sp>
    </p:spTree>
    <p:extLst>
      <p:ext uri="{BB962C8B-B14F-4D97-AF65-F5344CB8AC3E}">
        <p14:creationId xmlns:p14="http://schemas.microsoft.com/office/powerpoint/2010/main" val="3040814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0DFF0F-399B-4446-B59D-7FE6BF3B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Power:</a:t>
            </a:r>
            <a:r>
              <a:rPr lang="en-US" b="0" dirty="0"/>
              <a:t> Primary mirror / Multilayer </a:t>
            </a:r>
            <a:r>
              <a:rPr lang="en-US" dirty="0"/>
              <a:t>VS. </a:t>
            </a:r>
            <a:r>
              <a:rPr lang="en-US" b="0" dirty="0"/>
              <a:t>Monochromators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5D01B21-9E57-487C-9BFA-D6199DBE5E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215" y="757838"/>
                <a:ext cx="2724882" cy="1476764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Both: </a:t>
                </a:r>
                <a:r>
                  <a:rPr lang="en-US" b="0" dirty="0"/>
                  <a:t>high power optics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b="0" dirty="0"/>
                  <a:t>Important difference: projected power densities on optics surface</a:t>
                </a:r>
                <a:endParaRPr lang="en-US" dirty="0"/>
              </a:p>
              <a:p>
                <a:pPr marL="1746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174625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b="0" dirty="0"/>
                  <a:t> (ID emission)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5D01B21-9E57-487C-9BFA-D6199DBE5E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215" y="757838"/>
                <a:ext cx="2724882" cy="1476764"/>
              </a:xfrm>
              <a:blipFill>
                <a:blip r:embed="rId2"/>
                <a:stretch>
                  <a:fillRect l="-3356" t="-5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2A1D1-DF88-4FED-A4D7-1E448171F9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43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8CC98-74D6-465D-9125-737894AC58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7">
                <a:extLst>
                  <a:ext uri="{FF2B5EF4-FFF2-40B4-BE49-F238E27FC236}">
                    <a16:creationId xmlns:a16="http://schemas.microsoft.com/office/drawing/2014/main" id="{64957B44-D063-4700-A056-FC98489835FE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33362" y="2408561"/>
                <a:ext cx="2736304" cy="1859544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180975" indent="-180975" algn="l" defTabSz="9144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sz="1800" b="1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355600" indent="-180975" algn="l" defTabSz="914400" rtl="0" eaLnBrk="1" latinLnBrk="0" hangingPunct="1"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tabLst>
                    <a:tab pos="355600" algn="l"/>
                  </a:tabLst>
                  <a:defRPr sz="17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2pPr>
                <a:lvl3pPr marL="449263" indent="-180975" algn="l" defTabSz="914400" rtl="0" eaLnBrk="1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36575" indent="-174625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accent6"/>
                  </a:buClr>
                  <a:buSzPct val="80000"/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62050" indent="-174625" algn="l" defTabSz="914400" rtl="0" eaLnBrk="1" latinLnBrk="0" hangingPunct="1">
                  <a:spcBef>
                    <a:spcPts val="0"/>
                  </a:spcBef>
                  <a:spcAft>
                    <a:spcPts val="300"/>
                  </a:spcAft>
                  <a:buClr>
                    <a:schemeClr val="accent6"/>
                  </a:buClr>
                  <a:buFont typeface="ITCOfficinaSans LT Book" pitchFamily="2" charset="0"/>
                  <a:buChar char="&gt;"/>
                  <a:defRPr sz="12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7525" lvl="1" indent="-342900">
                  <a:buFont typeface="+mj-lt"/>
                  <a:buAutoNum type="arabicPeriod"/>
                </a:pPr>
                <a:r>
                  <a:rPr lang="en-US" dirty="0"/>
                  <a:t>Mirrors/multilayers: </a:t>
                </a:r>
              </a:p>
              <a:p>
                <a:pPr lvl="2"/>
                <a:r>
                  <a:rPr lang="en-US" dirty="0"/>
                  <a:t>Reflection/layer diffraction</a:t>
                </a:r>
              </a:p>
              <a:p>
                <a:pPr lvl="2"/>
                <a:r>
                  <a:rPr lang="en-US" dirty="0"/>
                  <a:t>Small glancing angles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3">
                  <a:buFont typeface="Wingdings" panose="05000000000000000000" pitchFamily="2" charset="2"/>
                  <a:buChar char="Ø"/>
                </a:pPr>
                <a:r>
                  <a:rPr lang="en-US" b="1" dirty="0"/>
                  <a:t>Low projected power densities:</a:t>
                </a:r>
              </a:p>
              <a:p>
                <a:pPr lvl="4">
                  <a:buFont typeface="Wingdings" panose="05000000000000000000" pitchFamily="2" charset="2"/>
                  <a:buChar char="Ø"/>
                </a:pPr>
                <a:r>
                  <a:rPr lang="en-US" dirty="0"/>
                  <a:t>Water cooling sufficient</a:t>
                </a:r>
              </a:p>
            </p:txBody>
          </p:sp>
        </mc:Choice>
        <mc:Fallback xmlns="">
          <p:sp>
            <p:nvSpPr>
              <p:cNvPr id="9" name="Content Placeholder 7">
                <a:extLst>
                  <a:ext uri="{FF2B5EF4-FFF2-40B4-BE49-F238E27FC236}">
                    <a16:creationId xmlns:a16="http://schemas.microsoft.com/office/drawing/2014/main" id="{64957B44-D063-4700-A056-FC9848983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3362" y="2408561"/>
                <a:ext cx="2736304" cy="1859544"/>
              </a:xfrm>
              <a:prstGeom prst="rect">
                <a:avLst/>
              </a:prstGeom>
              <a:blipFill>
                <a:blip r:embed="rId3"/>
                <a:stretch>
                  <a:fillRect t="-3607" r="-3563" b="-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7">
                <a:extLst>
                  <a:ext uri="{FF2B5EF4-FFF2-40B4-BE49-F238E27FC236}">
                    <a16:creationId xmlns:a16="http://schemas.microsoft.com/office/drawing/2014/main" id="{B2DA7082-5425-4D77-8330-0365638AEBD9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6017328" y="675316"/>
                <a:ext cx="2835122" cy="2736305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180975" indent="-180975" algn="l" defTabSz="9144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  <a:defRPr sz="1800" b="1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1pPr>
                <a:lvl2pPr marL="355600" indent="-180975" algn="l" defTabSz="914400" rtl="0" eaLnBrk="1" latinLnBrk="0" hangingPunct="1">
                  <a:spcBef>
                    <a:spcPts val="0"/>
                  </a:spcBef>
                  <a:spcAft>
                    <a:spcPts val="1500"/>
                  </a:spcAft>
                  <a:buFont typeface="Arial" panose="020B0604020202020204" pitchFamily="34" charset="0"/>
                  <a:buChar char="•"/>
                  <a:tabLst>
                    <a:tab pos="355600" algn="l"/>
                  </a:tabLst>
                  <a:defRPr sz="1700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lvl2pPr>
                <a:lvl3pPr marL="449263" indent="-180975" algn="l" defTabSz="914400" rtl="0" eaLnBrk="1" latinLnBrk="0" hangingPunct="1">
                  <a:lnSpc>
                    <a:spcPct val="105000"/>
                  </a:lnSpc>
                  <a:spcBef>
                    <a:spcPts val="0"/>
                  </a:spcBef>
                  <a:spcAft>
                    <a:spcPts val="500"/>
                  </a:spcAft>
                  <a:buFont typeface="Arial" panose="020B0604020202020204" pitchFamily="34" charset="0"/>
                  <a:buChar char="•"/>
                  <a:defRPr sz="15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36575" indent="-174625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accent6"/>
                  </a:buClr>
                  <a:buSzPct val="80000"/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62050" indent="-174625" algn="l" defTabSz="914400" rtl="0" eaLnBrk="1" latinLnBrk="0" hangingPunct="1">
                  <a:spcBef>
                    <a:spcPts val="0"/>
                  </a:spcBef>
                  <a:spcAft>
                    <a:spcPts val="300"/>
                  </a:spcAft>
                  <a:buClr>
                    <a:schemeClr val="accent6"/>
                  </a:buClr>
                  <a:buFont typeface="ITCOfficinaSans LT Book" pitchFamily="2" charset="0"/>
                  <a:buChar char="&gt;"/>
                  <a:defRPr sz="12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7525" lvl="1" indent="-342900">
                  <a:buFont typeface="+mj-lt"/>
                  <a:buAutoNum type="arabicPeriod" startAt="2"/>
                </a:pPr>
                <a:r>
                  <a:rPr lang="en-US" sz="1400" dirty="0"/>
                  <a:t>Silicon monochromators:</a:t>
                </a:r>
              </a:p>
              <a:p>
                <a:pPr lvl="2"/>
                <a:r>
                  <a:rPr lang="en-US" sz="1200" dirty="0"/>
                  <a:t>Crystal diffraction with lattice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200" dirty="0"/>
                  <a:t> spacing</a:t>
                </a:r>
              </a:p>
              <a:p>
                <a:pPr lvl="2"/>
                <a:r>
                  <a:rPr lang="en-US" sz="1200" dirty="0"/>
                  <a:t>Bragg-angle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, depending on energy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200" dirty="0"/>
                  <a:t> and wavelength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200" dirty="0"/>
                  <a:t>, from Bragg-law</a:t>
                </a:r>
              </a:p>
              <a:p>
                <a:pPr marL="268288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𝑑</m:t>
                      </m:r>
                      <m:func>
                        <m:func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200" dirty="0"/>
              </a:p>
              <a:p>
                <a:pPr lvl="3">
                  <a:buFont typeface="Wingdings" panose="05000000000000000000" pitchFamily="2" charset="2"/>
                  <a:buChar char="Ø"/>
                </a:pPr>
                <a:r>
                  <a:rPr lang="en-US" sz="1200" b="1" dirty="0"/>
                  <a:t>High projected power densities</a:t>
                </a:r>
              </a:p>
              <a:p>
                <a:pPr lvl="4">
                  <a:buFont typeface="Wingdings" panose="05000000000000000000" pitchFamily="2" charset="2"/>
                  <a:buChar char="Ø"/>
                </a:pPr>
                <a:r>
                  <a:rPr lang="en-US" sz="1050" i="1" dirty="0"/>
                  <a:t>Liquid-nitrogen (LN2) cooling necessary</a:t>
                </a:r>
              </a:p>
              <a:p>
                <a:pPr marL="517525" lvl="1" indent="-342900">
                  <a:buFont typeface="+mj-lt"/>
                  <a:buAutoNum type="arabicPeriod" startAt="2"/>
                </a:pPr>
                <a:endParaRPr lang="en-US" sz="1400" dirty="0"/>
              </a:p>
            </p:txBody>
          </p:sp>
        </mc:Choice>
        <mc:Fallback xmlns="">
          <p:sp>
            <p:nvSpPr>
              <p:cNvPr id="10" name="Content Placeholder 7">
                <a:extLst>
                  <a:ext uri="{FF2B5EF4-FFF2-40B4-BE49-F238E27FC236}">
                    <a16:creationId xmlns:a16="http://schemas.microsoft.com/office/drawing/2014/main" id="{B2DA7082-5425-4D77-8330-0365638AE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017328" y="675316"/>
                <a:ext cx="2835122" cy="2736305"/>
              </a:xfrm>
              <a:prstGeom prst="rect">
                <a:avLst/>
              </a:prstGeom>
              <a:blipFill>
                <a:blip r:embed="rId4"/>
                <a:stretch>
                  <a:fillRect t="-2004" r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87B5F270-746F-4B65-BD2E-F8CC23D629CE}"/>
              </a:ext>
            </a:extLst>
          </p:cNvPr>
          <p:cNvGrpSpPr/>
          <p:nvPr/>
        </p:nvGrpSpPr>
        <p:grpSpPr>
          <a:xfrm>
            <a:off x="3942739" y="718259"/>
            <a:ext cx="2218936" cy="2211154"/>
            <a:chOff x="3927524" y="1251808"/>
            <a:chExt cx="2218936" cy="22111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4F0DFFF-D498-4F45-8684-733DEE5E8270}"/>
                </a:ext>
              </a:extLst>
            </p:cNvPr>
            <p:cNvGrpSpPr/>
            <p:nvPr/>
          </p:nvGrpSpPr>
          <p:grpSpPr>
            <a:xfrm>
              <a:off x="3927524" y="1251808"/>
              <a:ext cx="1756674" cy="1760987"/>
              <a:chOff x="6561682" y="3136922"/>
              <a:chExt cx="1756674" cy="1760987"/>
            </a:xfrm>
          </p:grpSpPr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B5E57980-AFD7-48A4-96A8-082BA9475A01}"/>
                  </a:ext>
                </a:extLst>
              </p:cNvPr>
              <p:cNvSpPr/>
              <p:nvPr/>
            </p:nvSpPr>
            <p:spPr>
              <a:xfrm rot="5560230">
                <a:off x="6917062" y="3496615"/>
                <a:ext cx="1760987" cy="1041601"/>
              </a:xfrm>
              <a:prstGeom prst="cube">
                <a:avLst>
                  <a:gd name="adj" fmla="val 10970"/>
                </a:avLst>
              </a:prstGeom>
              <a:solidFill>
                <a:srgbClr val="32BFF3"/>
              </a:solidFill>
              <a:ln w="3175">
                <a:solidFill>
                  <a:schemeClr val="tx1"/>
                </a:solidFill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CD90EEE-384B-4C60-9643-0E545A7948F1}"/>
                  </a:ext>
                </a:extLst>
              </p:cNvPr>
              <p:cNvSpPr/>
              <p:nvPr/>
            </p:nvSpPr>
            <p:spPr>
              <a:xfrm>
                <a:off x="6561682" y="3821990"/>
                <a:ext cx="1197670" cy="268282"/>
              </a:xfrm>
              <a:custGeom>
                <a:avLst/>
                <a:gdLst>
                  <a:gd name="connsiteX0" fmla="*/ 0 w 1584176"/>
                  <a:gd name="connsiteY0" fmla="*/ 0 h 648072"/>
                  <a:gd name="connsiteX1" fmla="*/ 1584176 w 1584176"/>
                  <a:gd name="connsiteY1" fmla="*/ 0 h 648072"/>
                  <a:gd name="connsiteX2" fmla="*/ 1584176 w 1584176"/>
                  <a:gd name="connsiteY2" fmla="*/ 648072 h 648072"/>
                  <a:gd name="connsiteX3" fmla="*/ 0 w 1584176"/>
                  <a:gd name="connsiteY3" fmla="*/ 648072 h 648072"/>
                  <a:gd name="connsiteX4" fmla="*/ 0 w 1584176"/>
                  <a:gd name="connsiteY4" fmla="*/ 0 h 648072"/>
                  <a:gd name="connsiteX0" fmla="*/ 0 w 1978227"/>
                  <a:gd name="connsiteY0" fmla="*/ 0 h 648072"/>
                  <a:gd name="connsiteX1" fmla="*/ 1978227 w 1978227"/>
                  <a:gd name="connsiteY1" fmla="*/ 0 h 648072"/>
                  <a:gd name="connsiteX2" fmla="*/ 1584176 w 1978227"/>
                  <a:gd name="connsiteY2" fmla="*/ 648072 h 648072"/>
                  <a:gd name="connsiteX3" fmla="*/ 0 w 1978227"/>
                  <a:gd name="connsiteY3" fmla="*/ 648072 h 648072"/>
                  <a:gd name="connsiteX4" fmla="*/ 0 w 1978227"/>
                  <a:gd name="connsiteY4" fmla="*/ 0 h 648072"/>
                  <a:gd name="connsiteX0" fmla="*/ 0 w 1978227"/>
                  <a:gd name="connsiteY0" fmla="*/ 0 h 648072"/>
                  <a:gd name="connsiteX1" fmla="*/ 1978227 w 1978227"/>
                  <a:gd name="connsiteY1" fmla="*/ 0 h 648072"/>
                  <a:gd name="connsiteX2" fmla="*/ 1510104 w 1978227"/>
                  <a:gd name="connsiteY2" fmla="*/ 643020 h 648072"/>
                  <a:gd name="connsiteX3" fmla="*/ 0 w 1978227"/>
                  <a:gd name="connsiteY3" fmla="*/ 648072 h 648072"/>
                  <a:gd name="connsiteX4" fmla="*/ 0 w 1978227"/>
                  <a:gd name="connsiteY4" fmla="*/ 0 h 648072"/>
                  <a:gd name="connsiteX0" fmla="*/ 0 w 1756014"/>
                  <a:gd name="connsiteY0" fmla="*/ 0 h 648072"/>
                  <a:gd name="connsiteX1" fmla="*/ 1756014 w 1756014"/>
                  <a:gd name="connsiteY1" fmla="*/ 24682 h 648072"/>
                  <a:gd name="connsiteX2" fmla="*/ 1510104 w 1756014"/>
                  <a:gd name="connsiteY2" fmla="*/ 643020 h 648072"/>
                  <a:gd name="connsiteX3" fmla="*/ 0 w 1756014"/>
                  <a:gd name="connsiteY3" fmla="*/ 648072 h 648072"/>
                  <a:gd name="connsiteX4" fmla="*/ 0 w 1756014"/>
                  <a:gd name="connsiteY4" fmla="*/ 0 h 648072"/>
                  <a:gd name="connsiteX0" fmla="*/ 0 w 1756014"/>
                  <a:gd name="connsiteY0" fmla="*/ 0 h 655361"/>
                  <a:gd name="connsiteX1" fmla="*/ 1756014 w 1756014"/>
                  <a:gd name="connsiteY1" fmla="*/ 24682 h 655361"/>
                  <a:gd name="connsiteX2" fmla="*/ 1495290 w 1756014"/>
                  <a:gd name="connsiteY2" fmla="*/ 655361 h 655361"/>
                  <a:gd name="connsiteX3" fmla="*/ 0 w 1756014"/>
                  <a:gd name="connsiteY3" fmla="*/ 648072 h 655361"/>
                  <a:gd name="connsiteX4" fmla="*/ 0 w 1756014"/>
                  <a:gd name="connsiteY4" fmla="*/ 0 h 655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6014" h="655361">
                    <a:moveTo>
                      <a:pt x="0" y="0"/>
                    </a:moveTo>
                    <a:lnTo>
                      <a:pt x="1756014" y="24682"/>
                    </a:lnTo>
                    <a:lnTo>
                      <a:pt x="1495290" y="655361"/>
                    </a:lnTo>
                    <a:lnTo>
                      <a:pt x="0" y="6480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x-rays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D0F6511-342D-4A89-BD90-1ED258AB6622}"/>
                  </a:ext>
                </a:extLst>
              </p:cNvPr>
              <p:cNvSpPr/>
              <p:nvPr/>
            </p:nvSpPr>
            <p:spPr>
              <a:xfrm rot="1970142">
                <a:off x="7627355" y="3729617"/>
                <a:ext cx="127269" cy="45652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F391077-BA71-4EC7-AD96-E27797DB63D7}"/>
                </a:ext>
              </a:extLst>
            </p:cNvPr>
            <p:cNvCxnSpPr/>
            <p:nvPr/>
          </p:nvCxnSpPr>
          <p:spPr>
            <a:xfrm>
              <a:off x="5125194" y="2758952"/>
              <a:ext cx="50014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8EA57DDE-049A-4589-ABB7-038083987895}"/>
                </a:ext>
              </a:extLst>
            </p:cNvPr>
            <p:cNvSpPr/>
            <p:nvPr/>
          </p:nvSpPr>
          <p:spPr>
            <a:xfrm>
              <a:off x="5448644" y="2394513"/>
              <a:ext cx="150661" cy="364436"/>
            </a:xfrm>
            <a:custGeom>
              <a:avLst/>
              <a:gdLst>
                <a:gd name="connsiteX0" fmla="*/ 41124 w 82248"/>
                <a:gd name="connsiteY0" fmla="*/ 0 h 333483"/>
                <a:gd name="connsiteX1" fmla="*/ 82248 w 82248"/>
                <a:gd name="connsiteY1" fmla="*/ 166742 h 333483"/>
                <a:gd name="connsiteX2" fmla="*/ 41124 w 82248"/>
                <a:gd name="connsiteY2" fmla="*/ 166742 h 333483"/>
                <a:gd name="connsiteX3" fmla="*/ 41124 w 82248"/>
                <a:gd name="connsiteY3" fmla="*/ 0 h 333483"/>
                <a:gd name="connsiteX0" fmla="*/ 41124 w 82248"/>
                <a:gd name="connsiteY0" fmla="*/ 0 h 333483"/>
                <a:gd name="connsiteX1" fmla="*/ 82248 w 82248"/>
                <a:gd name="connsiteY1" fmla="*/ 166742 h 333483"/>
                <a:gd name="connsiteX0" fmla="*/ 0 w 122086"/>
                <a:gd name="connsiteY0" fmla="*/ 0 h 314379"/>
                <a:gd name="connsiteX1" fmla="*/ 41124 w 122086"/>
                <a:gd name="connsiteY1" fmla="*/ 166742 h 314379"/>
                <a:gd name="connsiteX2" fmla="*/ 0 w 122086"/>
                <a:gd name="connsiteY2" fmla="*/ 166742 h 314379"/>
                <a:gd name="connsiteX3" fmla="*/ 0 w 122086"/>
                <a:gd name="connsiteY3" fmla="*/ 0 h 314379"/>
                <a:gd name="connsiteX0" fmla="*/ 0 w 122086"/>
                <a:gd name="connsiteY0" fmla="*/ 0 h 314379"/>
                <a:gd name="connsiteX1" fmla="*/ 122086 w 122086"/>
                <a:gd name="connsiteY1" fmla="*/ 314379 h 314379"/>
                <a:gd name="connsiteX0" fmla="*/ 28575 w 150661"/>
                <a:gd name="connsiteY0" fmla="*/ 30956 h 345335"/>
                <a:gd name="connsiteX1" fmla="*/ 69699 w 150661"/>
                <a:gd name="connsiteY1" fmla="*/ 197698 h 345335"/>
                <a:gd name="connsiteX2" fmla="*/ 28575 w 150661"/>
                <a:gd name="connsiteY2" fmla="*/ 197698 h 345335"/>
                <a:gd name="connsiteX3" fmla="*/ 28575 w 150661"/>
                <a:gd name="connsiteY3" fmla="*/ 30956 h 345335"/>
                <a:gd name="connsiteX0" fmla="*/ 0 w 150661"/>
                <a:gd name="connsiteY0" fmla="*/ 0 h 345335"/>
                <a:gd name="connsiteX1" fmla="*/ 150661 w 150661"/>
                <a:gd name="connsiteY1" fmla="*/ 345335 h 345335"/>
                <a:gd name="connsiteX0" fmla="*/ 28575 w 150661"/>
                <a:gd name="connsiteY0" fmla="*/ 30956 h 345335"/>
                <a:gd name="connsiteX1" fmla="*/ 69699 w 150661"/>
                <a:gd name="connsiteY1" fmla="*/ 197698 h 345335"/>
                <a:gd name="connsiteX2" fmla="*/ 28575 w 150661"/>
                <a:gd name="connsiteY2" fmla="*/ 197698 h 345335"/>
                <a:gd name="connsiteX3" fmla="*/ 28575 w 150661"/>
                <a:gd name="connsiteY3" fmla="*/ 30956 h 345335"/>
                <a:gd name="connsiteX0" fmla="*/ 0 w 150661"/>
                <a:gd name="connsiteY0" fmla="*/ 0 h 345335"/>
                <a:gd name="connsiteX1" fmla="*/ 150661 w 150661"/>
                <a:gd name="connsiteY1" fmla="*/ 345335 h 34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661" h="345335" stroke="0" extrusionOk="0">
                  <a:moveTo>
                    <a:pt x="28575" y="30956"/>
                  </a:moveTo>
                  <a:cubicBezTo>
                    <a:pt x="51287" y="30956"/>
                    <a:pt x="69699" y="105609"/>
                    <a:pt x="69699" y="197698"/>
                  </a:cubicBezTo>
                  <a:lnTo>
                    <a:pt x="28575" y="197698"/>
                  </a:lnTo>
                  <a:lnTo>
                    <a:pt x="28575" y="30956"/>
                  </a:lnTo>
                  <a:close/>
                </a:path>
                <a:path w="150661" h="345335" fill="none">
                  <a:moveTo>
                    <a:pt x="0" y="0"/>
                  </a:moveTo>
                  <a:cubicBezTo>
                    <a:pt x="79862" y="111919"/>
                    <a:pt x="150661" y="253246"/>
                    <a:pt x="150661" y="345335"/>
                  </a:cubicBezTo>
                </a:path>
              </a:pathLst>
            </a:custGeom>
            <a:ln w="28575">
              <a:headEnd type="arrow" w="med" len="med"/>
              <a:tailEnd type="none" w="med" len="med"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F7FBAD7-AA0B-4963-98E2-ABDDFB9CF881}"/>
                    </a:ext>
                  </a:extLst>
                </p:cNvPr>
                <p:cNvSpPr txBox="1"/>
                <p:nvPr/>
              </p:nvSpPr>
              <p:spPr>
                <a:xfrm>
                  <a:off x="4424707" y="2816631"/>
                  <a:ext cx="172175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∘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90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∘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F7FBAD7-AA0B-4963-98E2-ABDDFB9CF8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4707" y="2816631"/>
                  <a:ext cx="1721753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BF3898-50CC-45A0-B4B5-66E9DDC09F08}"/>
              </a:ext>
            </a:extLst>
          </p:cNvPr>
          <p:cNvGrpSpPr/>
          <p:nvPr/>
        </p:nvGrpSpPr>
        <p:grpSpPr>
          <a:xfrm>
            <a:off x="1547664" y="4241083"/>
            <a:ext cx="2232248" cy="1150594"/>
            <a:chOff x="3563888" y="4414698"/>
            <a:chExt cx="2232248" cy="1150594"/>
          </a:xfrm>
        </p:grpSpPr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7D75A30F-D3E8-4E14-A11D-9B7EB89C87BB}"/>
                </a:ext>
              </a:extLst>
            </p:cNvPr>
            <p:cNvSpPr/>
            <p:nvPr/>
          </p:nvSpPr>
          <p:spPr>
            <a:xfrm rot="8209564">
              <a:off x="4378242" y="4414698"/>
              <a:ext cx="1261383" cy="74609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84C4BE84-7175-42CC-B84E-514021FA83CA}"/>
                </a:ext>
              </a:extLst>
            </p:cNvPr>
            <p:cNvSpPr/>
            <p:nvPr/>
          </p:nvSpPr>
          <p:spPr>
            <a:xfrm>
              <a:off x="3563888" y="4637270"/>
              <a:ext cx="1940305" cy="268282"/>
            </a:xfrm>
            <a:custGeom>
              <a:avLst/>
              <a:gdLst>
                <a:gd name="connsiteX0" fmla="*/ 0 w 1584176"/>
                <a:gd name="connsiteY0" fmla="*/ 0 h 648072"/>
                <a:gd name="connsiteX1" fmla="*/ 1584176 w 1584176"/>
                <a:gd name="connsiteY1" fmla="*/ 0 h 648072"/>
                <a:gd name="connsiteX2" fmla="*/ 1584176 w 1584176"/>
                <a:gd name="connsiteY2" fmla="*/ 648072 h 648072"/>
                <a:gd name="connsiteX3" fmla="*/ 0 w 1584176"/>
                <a:gd name="connsiteY3" fmla="*/ 648072 h 648072"/>
                <a:gd name="connsiteX4" fmla="*/ 0 w 1584176"/>
                <a:gd name="connsiteY4" fmla="*/ 0 h 648072"/>
                <a:gd name="connsiteX0" fmla="*/ 0 w 1978227"/>
                <a:gd name="connsiteY0" fmla="*/ 0 h 648072"/>
                <a:gd name="connsiteX1" fmla="*/ 1978227 w 1978227"/>
                <a:gd name="connsiteY1" fmla="*/ 0 h 648072"/>
                <a:gd name="connsiteX2" fmla="*/ 1584176 w 1978227"/>
                <a:gd name="connsiteY2" fmla="*/ 648072 h 648072"/>
                <a:gd name="connsiteX3" fmla="*/ 0 w 1978227"/>
                <a:gd name="connsiteY3" fmla="*/ 648072 h 648072"/>
                <a:gd name="connsiteX4" fmla="*/ 0 w 1978227"/>
                <a:gd name="connsiteY4" fmla="*/ 0 h 648072"/>
                <a:gd name="connsiteX0" fmla="*/ 0 w 1978227"/>
                <a:gd name="connsiteY0" fmla="*/ 0 h 648072"/>
                <a:gd name="connsiteX1" fmla="*/ 1978227 w 1978227"/>
                <a:gd name="connsiteY1" fmla="*/ 0 h 648072"/>
                <a:gd name="connsiteX2" fmla="*/ 1510104 w 1978227"/>
                <a:gd name="connsiteY2" fmla="*/ 643020 h 648072"/>
                <a:gd name="connsiteX3" fmla="*/ 0 w 1978227"/>
                <a:gd name="connsiteY3" fmla="*/ 648072 h 648072"/>
                <a:gd name="connsiteX4" fmla="*/ 0 w 1978227"/>
                <a:gd name="connsiteY4" fmla="*/ 0 h 648072"/>
                <a:gd name="connsiteX0" fmla="*/ 0 w 1756014"/>
                <a:gd name="connsiteY0" fmla="*/ 0 h 648072"/>
                <a:gd name="connsiteX1" fmla="*/ 1756014 w 1756014"/>
                <a:gd name="connsiteY1" fmla="*/ 24682 h 648072"/>
                <a:gd name="connsiteX2" fmla="*/ 1510104 w 1756014"/>
                <a:gd name="connsiteY2" fmla="*/ 643020 h 648072"/>
                <a:gd name="connsiteX3" fmla="*/ 0 w 1756014"/>
                <a:gd name="connsiteY3" fmla="*/ 648072 h 648072"/>
                <a:gd name="connsiteX4" fmla="*/ 0 w 1756014"/>
                <a:gd name="connsiteY4" fmla="*/ 0 h 648072"/>
                <a:gd name="connsiteX0" fmla="*/ 0 w 1756014"/>
                <a:gd name="connsiteY0" fmla="*/ 0 h 655361"/>
                <a:gd name="connsiteX1" fmla="*/ 1756014 w 1756014"/>
                <a:gd name="connsiteY1" fmla="*/ 24682 h 655361"/>
                <a:gd name="connsiteX2" fmla="*/ 1495290 w 1756014"/>
                <a:gd name="connsiteY2" fmla="*/ 655361 h 655361"/>
                <a:gd name="connsiteX3" fmla="*/ 0 w 1756014"/>
                <a:gd name="connsiteY3" fmla="*/ 648072 h 655361"/>
                <a:gd name="connsiteX4" fmla="*/ 0 w 1756014"/>
                <a:gd name="connsiteY4" fmla="*/ 0 h 655361"/>
                <a:gd name="connsiteX0" fmla="*/ 0 w 2785602"/>
                <a:gd name="connsiteY0" fmla="*/ 0 h 655361"/>
                <a:gd name="connsiteX1" fmla="*/ 2785602 w 2785602"/>
                <a:gd name="connsiteY1" fmla="*/ 37023 h 655361"/>
                <a:gd name="connsiteX2" fmla="*/ 1495290 w 2785602"/>
                <a:gd name="connsiteY2" fmla="*/ 655361 h 655361"/>
                <a:gd name="connsiteX3" fmla="*/ 0 w 2785602"/>
                <a:gd name="connsiteY3" fmla="*/ 648072 h 655361"/>
                <a:gd name="connsiteX4" fmla="*/ 0 w 2785602"/>
                <a:gd name="connsiteY4" fmla="*/ 0 h 655361"/>
                <a:gd name="connsiteX0" fmla="*/ 0 w 2844860"/>
                <a:gd name="connsiteY0" fmla="*/ 0 h 655361"/>
                <a:gd name="connsiteX1" fmla="*/ 2844860 w 2844860"/>
                <a:gd name="connsiteY1" fmla="*/ 37023 h 655361"/>
                <a:gd name="connsiteX2" fmla="*/ 1495290 w 2844860"/>
                <a:gd name="connsiteY2" fmla="*/ 655361 h 655361"/>
                <a:gd name="connsiteX3" fmla="*/ 0 w 2844860"/>
                <a:gd name="connsiteY3" fmla="*/ 648072 h 655361"/>
                <a:gd name="connsiteX4" fmla="*/ 0 w 2844860"/>
                <a:gd name="connsiteY4" fmla="*/ 0 h 65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4860" h="655361">
                  <a:moveTo>
                    <a:pt x="0" y="0"/>
                  </a:moveTo>
                  <a:lnTo>
                    <a:pt x="2844860" y="37023"/>
                  </a:lnTo>
                  <a:lnTo>
                    <a:pt x="1495290" y="655361"/>
                  </a:lnTo>
                  <a:lnTo>
                    <a:pt x="0" y="6480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x-rays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343391B-788D-4068-8024-B144BB6FA36D}"/>
                </a:ext>
              </a:extLst>
            </p:cNvPr>
            <p:cNvSpPr/>
            <p:nvPr/>
          </p:nvSpPr>
          <p:spPr>
            <a:xfrm rot="4501156" flipH="1">
              <a:off x="5009857" y="4285749"/>
              <a:ext cx="62504" cy="9713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2B399D3-E0DF-4F48-8823-3829D409A53F}"/>
                </a:ext>
              </a:extLst>
            </p:cNvPr>
            <p:cNvCxnSpPr>
              <a:cxnSpLocks/>
            </p:cNvCxnSpPr>
            <p:nvPr/>
          </p:nvCxnSpPr>
          <p:spPr>
            <a:xfrm>
              <a:off x="4733925" y="5128785"/>
              <a:ext cx="10622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Arc 19">
              <a:extLst>
                <a:ext uri="{FF2B5EF4-FFF2-40B4-BE49-F238E27FC236}">
                  <a16:creationId xmlns:a16="http://schemas.microsoft.com/office/drawing/2014/main" id="{95F43BF8-5F72-4EDA-B8B8-E0878D07000D}"/>
                </a:ext>
              </a:extLst>
            </p:cNvPr>
            <p:cNvSpPr/>
            <p:nvPr/>
          </p:nvSpPr>
          <p:spPr>
            <a:xfrm>
              <a:off x="5627881" y="4797017"/>
              <a:ext cx="122086" cy="331768"/>
            </a:xfrm>
            <a:custGeom>
              <a:avLst/>
              <a:gdLst>
                <a:gd name="connsiteX0" fmla="*/ 41124 w 82248"/>
                <a:gd name="connsiteY0" fmla="*/ 0 h 333483"/>
                <a:gd name="connsiteX1" fmla="*/ 82248 w 82248"/>
                <a:gd name="connsiteY1" fmla="*/ 166742 h 333483"/>
                <a:gd name="connsiteX2" fmla="*/ 41124 w 82248"/>
                <a:gd name="connsiteY2" fmla="*/ 166742 h 333483"/>
                <a:gd name="connsiteX3" fmla="*/ 41124 w 82248"/>
                <a:gd name="connsiteY3" fmla="*/ 0 h 333483"/>
                <a:gd name="connsiteX0" fmla="*/ 41124 w 82248"/>
                <a:gd name="connsiteY0" fmla="*/ 0 h 333483"/>
                <a:gd name="connsiteX1" fmla="*/ 82248 w 82248"/>
                <a:gd name="connsiteY1" fmla="*/ 166742 h 333483"/>
                <a:gd name="connsiteX0" fmla="*/ 0 w 122086"/>
                <a:gd name="connsiteY0" fmla="*/ 0 h 314379"/>
                <a:gd name="connsiteX1" fmla="*/ 41124 w 122086"/>
                <a:gd name="connsiteY1" fmla="*/ 166742 h 314379"/>
                <a:gd name="connsiteX2" fmla="*/ 0 w 122086"/>
                <a:gd name="connsiteY2" fmla="*/ 166742 h 314379"/>
                <a:gd name="connsiteX3" fmla="*/ 0 w 122086"/>
                <a:gd name="connsiteY3" fmla="*/ 0 h 314379"/>
                <a:gd name="connsiteX0" fmla="*/ 0 w 122086"/>
                <a:gd name="connsiteY0" fmla="*/ 0 h 314379"/>
                <a:gd name="connsiteX1" fmla="*/ 122086 w 122086"/>
                <a:gd name="connsiteY1" fmla="*/ 314379 h 314379"/>
                <a:gd name="connsiteX0" fmla="*/ 28575 w 150661"/>
                <a:gd name="connsiteY0" fmla="*/ 30956 h 345335"/>
                <a:gd name="connsiteX1" fmla="*/ 69699 w 150661"/>
                <a:gd name="connsiteY1" fmla="*/ 197698 h 345335"/>
                <a:gd name="connsiteX2" fmla="*/ 28575 w 150661"/>
                <a:gd name="connsiteY2" fmla="*/ 197698 h 345335"/>
                <a:gd name="connsiteX3" fmla="*/ 28575 w 150661"/>
                <a:gd name="connsiteY3" fmla="*/ 30956 h 345335"/>
                <a:gd name="connsiteX0" fmla="*/ 0 w 150661"/>
                <a:gd name="connsiteY0" fmla="*/ 0 h 345335"/>
                <a:gd name="connsiteX1" fmla="*/ 150661 w 150661"/>
                <a:gd name="connsiteY1" fmla="*/ 345335 h 345335"/>
                <a:gd name="connsiteX0" fmla="*/ 28575 w 150661"/>
                <a:gd name="connsiteY0" fmla="*/ 30956 h 345335"/>
                <a:gd name="connsiteX1" fmla="*/ 69699 w 150661"/>
                <a:gd name="connsiteY1" fmla="*/ 197698 h 345335"/>
                <a:gd name="connsiteX2" fmla="*/ 28575 w 150661"/>
                <a:gd name="connsiteY2" fmla="*/ 197698 h 345335"/>
                <a:gd name="connsiteX3" fmla="*/ 28575 w 150661"/>
                <a:gd name="connsiteY3" fmla="*/ 30956 h 345335"/>
                <a:gd name="connsiteX0" fmla="*/ 0 w 150661"/>
                <a:gd name="connsiteY0" fmla="*/ 0 h 345335"/>
                <a:gd name="connsiteX1" fmla="*/ 150661 w 150661"/>
                <a:gd name="connsiteY1" fmla="*/ 345335 h 345335"/>
                <a:gd name="connsiteX0" fmla="*/ 0 w 122100"/>
                <a:gd name="connsiteY0" fmla="*/ 0 h 314379"/>
                <a:gd name="connsiteX1" fmla="*/ 41124 w 122100"/>
                <a:gd name="connsiteY1" fmla="*/ 166742 h 314379"/>
                <a:gd name="connsiteX2" fmla="*/ 0 w 122100"/>
                <a:gd name="connsiteY2" fmla="*/ 166742 h 314379"/>
                <a:gd name="connsiteX3" fmla="*/ 0 w 122100"/>
                <a:gd name="connsiteY3" fmla="*/ 0 h 314379"/>
                <a:gd name="connsiteX0" fmla="*/ 45244 w 122100"/>
                <a:gd name="connsiteY0" fmla="*/ 20942 h 314379"/>
                <a:gd name="connsiteX1" fmla="*/ 122086 w 122100"/>
                <a:gd name="connsiteY1" fmla="*/ 314379 h 314379"/>
                <a:gd name="connsiteX0" fmla="*/ 0 w 122086"/>
                <a:gd name="connsiteY0" fmla="*/ 0 h 314379"/>
                <a:gd name="connsiteX1" fmla="*/ 41124 w 122086"/>
                <a:gd name="connsiteY1" fmla="*/ 166742 h 314379"/>
                <a:gd name="connsiteX2" fmla="*/ 0 w 122086"/>
                <a:gd name="connsiteY2" fmla="*/ 166742 h 314379"/>
                <a:gd name="connsiteX3" fmla="*/ 0 w 122086"/>
                <a:gd name="connsiteY3" fmla="*/ 0 h 314379"/>
                <a:gd name="connsiteX0" fmla="*/ 16669 w 122086"/>
                <a:gd name="connsiteY0" fmla="*/ 97661 h 314379"/>
                <a:gd name="connsiteX1" fmla="*/ 122086 w 122086"/>
                <a:gd name="connsiteY1" fmla="*/ 314379 h 31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86" h="314379" stroke="0" extrusionOk="0">
                  <a:moveTo>
                    <a:pt x="0" y="0"/>
                  </a:moveTo>
                  <a:cubicBezTo>
                    <a:pt x="22712" y="0"/>
                    <a:pt x="41124" y="74653"/>
                    <a:pt x="41124" y="166742"/>
                  </a:cubicBezTo>
                  <a:lnTo>
                    <a:pt x="0" y="166742"/>
                  </a:lnTo>
                  <a:lnTo>
                    <a:pt x="0" y="0"/>
                  </a:lnTo>
                  <a:close/>
                </a:path>
                <a:path w="122086" h="314379" fill="none">
                  <a:moveTo>
                    <a:pt x="16669" y="97661"/>
                  </a:moveTo>
                  <a:cubicBezTo>
                    <a:pt x="96531" y="209580"/>
                    <a:pt x="122086" y="222290"/>
                    <a:pt x="122086" y="314379"/>
                  </a:cubicBezTo>
                </a:path>
              </a:pathLst>
            </a:custGeom>
            <a:ln w="28575">
              <a:headEnd type="arrow" w="med" len="med"/>
              <a:tailEnd type="none" w="med" len="med"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2B7151A-CDCE-4E57-A778-E84F04EAEB01}"/>
                    </a:ext>
                  </a:extLst>
                </p:cNvPr>
                <p:cNvSpPr txBox="1"/>
                <p:nvPr/>
              </p:nvSpPr>
              <p:spPr>
                <a:xfrm>
                  <a:off x="4655404" y="5195960"/>
                  <a:ext cx="10159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∘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2B7151A-CDCE-4E57-A778-E84F04EAEB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5404" y="5195960"/>
                  <a:ext cx="101598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1B34D0A-A7DB-4CD2-914A-1B054D4DCA46}"/>
              </a:ext>
            </a:extLst>
          </p:cNvPr>
          <p:cNvGrpSpPr/>
          <p:nvPr/>
        </p:nvGrpSpPr>
        <p:grpSpPr>
          <a:xfrm>
            <a:off x="6161675" y="3198792"/>
            <a:ext cx="2644161" cy="2023495"/>
            <a:chOff x="6161675" y="3198792"/>
            <a:chExt cx="2644161" cy="202349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33E7D99-9089-4393-80F2-E67FDB2A5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61675" y="3259880"/>
              <a:ext cx="2644161" cy="1962407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6A2C288-1076-46DB-8524-2EB3BC5901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0001" y="3198792"/>
              <a:ext cx="1062359" cy="1102675"/>
            </a:xfrm>
            <a:prstGeom prst="straightConnector1">
              <a:avLst/>
            </a:prstGeom>
            <a:ln>
              <a:solidFill>
                <a:srgbClr val="7A7A7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2B83672-CB29-46E1-924A-3C59DDCC164D}"/>
              </a:ext>
            </a:extLst>
          </p:cNvPr>
          <p:cNvSpPr/>
          <p:nvPr/>
        </p:nvSpPr>
        <p:spPr>
          <a:xfrm>
            <a:off x="107503" y="2353444"/>
            <a:ext cx="3744417" cy="3049347"/>
          </a:xfrm>
          <a:prstGeom prst="rect">
            <a:avLst/>
          </a:prstGeom>
          <a:noFill/>
          <a:ln>
            <a:solidFill>
              <a:srgbClr val="FF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0521135-6A0C-4095-950F-F205700CC4EB}"/>
              </a:ext>
            </a:extLst>
          </p:cNvPr>
          <p:cNvSpPr/>
          <p:nvPr/>
        </p:nvSpPr>
        <p:spPr>
          <a:xfrm>
            <a:off x="3926061" y="675316"/>
            <a:ext cx="4950115" cy="4546971"/>
          </a:xfrm>
          <a:prstGeom prst="rect">
            <a:avLst/>
          </a:prstGeom>
          <a:noFill/>
          <a:ln>
            <a:solidFill>
              <a:srgbClr val="34C6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5787E-5883-42E1-B5CE-5F2DE0A6A66F}"/>
              </a:ext>
            </a:extLst>
          </p:cNvPr>
          <p:cNvSpPr txBox="1"/>
          <p:nvPr/>
        </p:nvSpPr>
        <p:spPr>
          <a:xfrm>
            <a:off x="4018603" y="3833166"/>
            <a:ext cx="2046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/>
              <a:t>And: </a:t>
            </a:r>
            <a:r>
              <a:rPr lang="en-US" sz="1400" dirty="0"/>
              <a:t>can not be “overfilled”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Very intense hotspot</a:t>
            </a:r>
          </a:p>
        </p:txBody>
      </p:sp>
    </p:spTree>
    <p:extLst>
      <p:ext uri="{BB962C8B-B14F-4D97-AF65-F5344CB8AC3E}">
        <p14:creationId xmlns:p14="http://schemas.microsoft.com/office/powerpoint/2010/main" val="389487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Monochromator - </a:t>
            </a:r>
            <a:r>
              <a:rPr lang="en-GB" sz="2000" b="0" dirty="0"/>
              <a:t>Temperature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56" y="792392"/>
            <a:ext cx="3484760" cy="1452446"/>
          </a:xfrm>
        </p:spPr>
        <p:txBody>
          <a:bodyPr>
            <a:normAutofit/>
          </a:bodyPr>
          <a:lstStyle/>
          <a:p>
            <a:r>
              <a:rPr lang="en-GB" dirty="0"/>
              <a:t>Mostly made of silicon</a:t>
            </a:r>
          </a:p>
          <a:p>
            <a:r>
              <a:rPr lang="en-GB" dirty="0"/>
              <a:t>non-linearity of silicon thermal conductivity becomes clear</a:t>
            </a:r>
          </a:p>
          <a:p>
            <a:pPr lvl="1"/>
            <a:endParaRPr lang="en-GB" dirty="0"/>
          </a:p>
          <a:p>
            <a:pPr marL="522900" lvl="1" indent="-342900">
              <a:buFont typeface="+mj-lt"/>
              <a:buAutoNum type="arabicPeriod"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44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32DEFE-C66B-4875-9B2D-B90724024180}"/>
              </a:ext>
            </a:extLst>
          </p:cNvPr>
          <p:cNvGrpSpPr/>
          <p:nvPr/>
        </p:nvGrpSpPr>
        <p:grpSpPr>
          <a:xfrm>
            <a:off x="4283968" y="1993404"/>
            <a:ext cx="4207020" cy="2297740"/>
            <a:chOff x="4872172" y="2857500"/>
            <a:chExt cx="4207020" cy="22977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r="29372"/>
            <a:stretch/>
          </p:blipFill>
          <p:spPr>
            <a:xfrm>
              <a:off x="4872172" y="2857500"/>
              <a:ext cx="3700437" cy="229774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8347773" y="3751426"/>
                  <a:ext cx="731419" cy="369332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7773" y="3751426"/>
                  <a:ext cx="73141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>
              <a:stCxn id="16" idx="1"/>
            </p:cNvCxnSpPr>
            <p:nvPr/>
          </p:nvCxnSpPr>
          <p:spPr>
            <a:xfrm flipH="1">
              <a:off x="6876257" y="3936092"/>
              <a:ext cx="1471516" cy="735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21A07AB-91BF-41A5-9453-D620A9993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520" y="2244838"/>
            <a:ext cx="3694171" cy="277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74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BAC6F9-741B-4938-9AF1-408B3E3E6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305" y="566601"/>
            <a:ext cx="3079011" cy="22095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Monochromator - </a:t>
            </a:r>
            <a:r>
              <a:rPr lang="en-GB" sz="2000" b="0" dirty="0"/>
              <a:t>Deformations</a:t>
            </a:r>
            <a:endParaRPr lang="en-GB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45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6594" y="679152"/>
                <a:ext cx="4414711" cy="204355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Surface deformations for increasing absorbed powers</a:t>
                </a:r>
              </a:p>
              <a:p>
                <a:pPr lvl="1"/>
                <a:r>
                  <a:rPr lang="en-GB" dirty="0"/>
                  <a:t>Silicon at liquid nitrogen temperatures</a:t>
                </a:r>
              </a:p>
              <a:p>
                <a:pPr marL="1746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≈77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dirty="0"/>
              </a:p>
              <a:p>
                <a:pPr lvl="2"/>
                <a:r>
                  <a:rPr lang="en-GB" dirty="0"/>
                  <a:t>First concave then convex (with increasing power) – typical silicon cryogenic behaviour [1,2]</a:t>
                </a:r>
              </a:p>
              <a:p>
                <a:pPr lvl="3"/>
                <a:r>
                  <a:rPr lang="en-GB" dirty="0"/>
                  <a:t>Due to first negative thermal expansion at cryogenic temperatures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≈80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6594" y="679152"/>
                <a:ext cx="4414711" cy="2043550"/>
              </a:xfrm>
              <a:blipFill>
                <a:blip r:embed="rId3"/>
                <a:stretch>
                  <a:fillRect l="-2483" t="-4762" r="-2483" b="-3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F60DB364-DEA0-4C17-A560-76258EAF4356}"/>
              </a:ext>
            </a:extLst>
          </p:cNvPr>
          <p:cNvGrpSpPr/>
          <p:nvPr/>
        </p:nvGrpSpPr>
        <p:grpSpPr>
          <a:xfrm>
            <a:off x="6880819" y="2055322"/>
            <a:ext cx="2215132" cy="813255"/>
            <a:chOff x="895918" y="4663176"/>
            <a:chExt cx="2215132" cy="8132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819C9E-0182-4F5F-A520-1241A16A94EF}"/>
                </a:ext>
              </a:extLst>
            </p:cNvPr>
            <p:cNvSpPr/>
            <p:nvPr/>
          </p:nvSpPr>
          <p:spPr>
            <a:xfrm>
              <a:off x="1676002" y="5278241"/>
              <a:ext cx="865584" cy="198190"/>
            </a:xfrm>
            <a:prstGeom prst="rect">
              <a:avLst/>
            </a:prstGeom>
            <a:solidFill>
              <a:srgbClr val="B7B9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D358A5-FF1F-4496-80AD-4A02EE5CC7AA}"/>
                </a:ext>
              </a:extLst>
            </p:cNvPr>
            <p:cNvSpPr/>
            <p:nvPr/>
          </p:nvSpPr>
          <p:spPr>
            <a:xfrm rot="5400000">
              <a:off x="2059247" y="5030444"/>
              <a:ext cx="99095" cy="501127"/>
            </a:xfrm>
            <a:prstGeom prst="ellipse">
              <a:avLst/>
            </a:prstGeom>
            <a:solidFill>
              <a:srgbClr val="B32B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E0666DB-4AD1-4914-8A3A-3C3754639DDF}"/>
                </a:ext>
              </a:extLst>
            </p:cNvPr>
            <p:cNvCxnSpPr>
              <a:cxnSpLocks/>
            </p:cNvCxnSpPr>
            <p:nvPr/>
          </p:nvCxnSpPr>
          <p:spPr>
            <a:xfrm>
              <a:off x="1762063" y="5051958"/>
              <a:ext cx="346731" cy="179666"/>
            </a:xfrm>
            <a:prstGeom prst="straightConnector1">
              <a:avLst/>
            </a:prstGeom>
            <a:ln>
              <a:solidFill>
                <a:srgbClr val="102277">
                  <a:alpha val="72941"/>
                </a:srgb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B7A95D0-AD52-462D-B3CD-178A5B0B87CD}"/>
                </a:ext>
              </a:extLst>
            </p:cNvPr>
            <p:cNvCxnSpPr>
              <a:cxnSpLocks/>
            </p:cNvCxnSpPr>
            <p:nvPr/>
          </p:nvCxnSpPr>
          <p:spPr>
            <a:xfrm>
              <a:off x="1931720" y="5062818"/>
              <a:ext cx="346731" cy="179666"/>
            </a:xfrm>
            <a:prstGeom prst="straightConnector1">
              <a:avLst/>
            </a:prstGeom>
            <a:ln>
              <a:solidFill>
                <a:srgbClr val="102277">
                  <a:alpha val="72941"/>
                </a:srgb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65C33F8-D9FC-42B7-9B31-CC0B595E98CD}"/>
                </a:ext>
              </a:extLst>
            </p:cNvPr>
            <p:cNvCxnSpPr>
              <a:cxnSpLocks/>
            </p:cNvCxnSpPr>
            <p:nvPr/>
          </p:nvCxnSpPr>
          <p:spPr>
            <a:xfrm>
              <a:off x="1619729" y="5062818"/>
              <a:ext cx="346731" cy="179666"/>
            </a:xfrm>
            <a:prstGeom prst="straightConnector1">
              <a:avLst/>
            </a:prstGeom>
            <a:ln>
              <a:solidFill>
                <a:srgbClr val="102277">
                  <a:alpha val="72941"/>
                </a:srgb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1E0D085-0AE6-4A65-B46B-E47049743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8049" y="4811329"/>
              <a:ext cx="811114" cy="420295"/>
            </a:xfrm>
            <a:prstGeom prst="straightConnector1">
              <a:avLst/>
            </a:prstGeom>
            <a:ln w="28575">
              <a:solidFill>
                <a:srgbClr val="102277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F0E090B-08CB-44E3-B033-41D1F7E14C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2125" y="5020219"/>
              <a:ext cx="848925" cy="223091"/>
            </a:xfrm>
            <a:prstGeom prst="straightConnector1">
              <a:avLst/>
            </a:prstGeom>
            <a:ln w="28575">
              <a:solidFill>
                <a:srgbClr val="102277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9A71F86-A776-44B4-BE46-B674EEC985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879" y="4663176"/>
              <a:ext cx="659675" cy="580134"/>
            </a:xfrm>
            <a:prstGeom prst="straightConnector1">
              <a:avLst/>
            </a:prstGeom>
            <a:ln w="28575">
              <a:solidFill>
                <a:srgbClr val="102277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CE63339-B138-4358-B61C-EFD59CA477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5918" y="5242484"/>
              <a:ext cx="1076206" cy="1172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2A357E6-8624-4F58-ADF2-787C4F5954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5918" y="5242484"/>
              <a:ext cx="107620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5DABD3BD-4BAF-447F-BFF6-D0F8DCC8EA98}"/>
                </a:ext>
              </a:extLst>
            </p:cNvPr>
            <p:cNvSpPr/>
            <p:nvPr/>
          </p:nvSpPr>
          <p:spPr>
            <a:xfrm flipH="1" flipV="1">
              <a:off x="921382" y="5106337"/>
              <a:ext cx="149809" cy="277465"/>
            </a:xfrm>
            <a:prstGeom prst="arc">
              <a:avLst>
                <a:gd name="adj1" fmla="val 17442129"/>
                <a:gd name="adj2" fmla="val 0"/>
              </a:avLst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0" t="12201" r="1628" b="9680"/>
          <a:stretch/>
        </p:blipFill>
        <p:spPr>
          <a:xfrm>
            <a:off x="204015" y="2958814"/>
            <a:ext cx="2736000" cy="19956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8" t="13261" r="7805" b="9142"/>
          <a:stretch/>
        </p:blipFill>
        <p:spPr>
          <a:xfrm>
            <a:off x="3162784" y="2973383"/>
            <a:ext cx="2507721" cy="198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7" t="10940" r="6867" b="8421"/>
          <a:stretch/>
        </p:blipFill>
        <p:spPr>
          <a:xfrm>
            <a:off x="6168065" y="2945250"/>
            <a:ext cx="2444063" cy="198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0C1094-49B4-44A5-ADB4-BA2E40F7FAA6}"/>
              </a:ext>
            </a:extLst>
          </p:cNvPr>
          <p:cNvSpPr/>
          <p:nvPr/>
        </p:nvSpPr>
        <p:spPr>
          <a:xfrm>
            <a:off x="176728" y="4933188"/>
            <a:ext cx="77851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/>
            <a:r>
              <a:rPr lang="en-US" sz="800" dirty="0"/>
              <a:t>[1] 	L. Zhang </a:t>
            </a:r>
            <a:r>
              <a:rPr lang="en-US" sz="800" i="1" dirty="0"/>
              <a:t>et al.</a:t>
            </a:r>
            <a:r>
              <a:rPr lang="en-US" sz="800" dirty="0"/>
              <a:t>, “Thermal deformation of cryogenically cooled silicon crystals under intense X-ray beams: measurement and finite-element predictions of the surface shape,” </a:t>
            </a:r>
            <a:r>
              <a:rPr lang="en-US" sz="800" i="1" dirty="0"/>
              <a:t>Journal of Synchrotron Radiation</a:t>
            </a:r>
            <a:r>
              <a:rPr lang="en-US" sz="800" dirty="0"/>
              <a:t>, vol. 20, no. 4, pp. 567–580, Jul. 2013, </a:t>
            </a:r>
            <a:r>
              <a:rPr lang="en-US" sz="800" dirty="0" err="1"/>
              <a:t>doi</a:t>
            </a:r>
            <a:r>
              <a:rPr lang="en-US" sz="800" dirty="0"/>
              <a:t>: </a:t>
            </a:r>
            <a:r>
              <a:rPr lang="en-US" sz="800" dirty="0">
                <a:hlinkClick r:id="rId7"/>
              </a:rPr>
              <a:t>10.1107/S0909049513009436</a:t>
            </a:r>
            <a:r>
              <a:rPr lang="en-US" sz="800" dirty="0"/>
              <a:t>.</a:t>
            </a:r>
          </a:p>
          <a:p>
            <a:pPr marL="268288" indent="-268288"/>
            <a:r>
              <a:rPr lang="en-US" sz="800" dirty="0"/>
              <a:t>[2] 	P. Brumund, J. Reyes-Herrera, C. </a:t>
            </a:r>
            <a:r>
              <a:rPr lang="en-US" sz="800" dirty="0" err="1"/>
              <a:t>Detlefs</a:t>
            </a:r>
            <a:r>
              <a:rPr lang="en-US" sz="800" dirty="0"/>
              <a:t>, C. </a:t>
            </a:r>
            <a:r>
              <a:rPr lang="en-US" sz="800" dirty="0" err="1"/>
              <a:t>Morawe</a:t>
            </a:r>
            <a:r>
              <a:rPr lang="en-US" sz="800" dirty="0"/>
              <a:t>, M. Sanchez del Rio, and A. I. </a:t>
            </a:r>
            <a:r>
              <a:rPr lang="en-US" sz="800" dirty="0" err="1"/>
              <a:t>Chumakov</a:t>
            </a:r>
            <a:r>
              <a:rPr lang="en-US" sz="800" dirty="0"/>
              <a:t>, “Design simulations of a horizontally deflecting high-heat-load monochromator,” </a:t>
            </a:r>
            <a:r>
              <a:rPr lang="en-US" sz="800" i="1" dirty="0"/>
              <a:t>J Synchrotron Rad</a:t>
            </a:r>
            <a:r>
              <a:rPr lang="en-US" sz="800" dirty="0"/>
              <a:t>, vol. 28, no. 1, Jan. 2021, </a:t>
            </a:r>
            <a:r>
              <a:rPr lang="en-US" sz="800" dirty="0" err="1"/>
              <a:t>doi</a:t>
            </a:r>
            <a:r>
              <a:rPr lang="en-US" sz="800" dirty="0"/>
              <a:t>: </a:t>
            </a:r>
            <a:r>
              <a:rPr lang="en-US" sz="800" dirty="0">
                <a:hlinkClick r:id="rId8"/>
              </a:rPr>
              <a:t>10.1107/S1600577520014009</a:t>
            </a:r>
            <a:r>
              <a:rPr lang="en-US" sz="800" dirty="0"/>
              <a:t>.</a:t>
            </a:r>
            <a:endParaRPr lang="en-US" sz="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0582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 203">
            <a:extLst>
              <a:ext uri="{FF2B5EF4-FFF2-40B4-BE49-F238E27FC236}">
                <a16:creationId xmlns:a16="http://schemas.microsoft.com/office/drawing/2014/main" id="{A8228092-61AA-44A8-B21D-CA8D286A462A}"/>
              </a:ext>
            </a:extLst>
          </p:cNvPr>
          <p:cNvGrpSpPr/>
          <p:nvPr/>
        </p:nvGrpSpPr>
        <p:grpSpPr>
          <a:xfrm>
            <a:off x="5210909" y="1626519"/>
            <a:ext cx="214938" cy="514246"/>
            <a:chOff x="7956376" y="2034597"/>
            <a:chExt cx="296256" cy="708802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F1CDC54-B7E3-4311-8664-B5AF7C0A9A68}"/>
                </a:ext>
              </a:extLst>
            </p:cNvPr>
            <p:cNvSpPr/>
            <p:nvPr/>
          </p:nvSpPr>
          <p:spPr>
            <a:xfrm>
              <a:off x="8028384" y="2034597"/>
              <a:ext cx="152240" cy="7088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3BB6619B-B18F-4F7C-8834-6D35A6EE0865}"/>
                </a:ext>
              </a:extLst>
            </p:cNvPr>
            <p:cNvSpPr/>
            <p:nvPr/>
          </p:nvSpPr>
          <p:spPr>
            <a:xfrm>
              <a:off x="7956376" y="2185945"/>
              <a:ext cx="144016" cy="406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AE7982A-04C3-4A9A-BB5C-CAEB345D69AD}"/>
                </a:ext>
              </a:extLst>
            </p:cNvPr>
            <p:cNvSpPr/>
            <p:nvPr/>
          </p:nvSpPr>
          <p:spPr>
            <a:xfrm>
              <a:off x="8108616" y="2185945"/>
              <a:ext cx="144016" cy="406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Lenses - </a:t>
            </a:r>
            <a:r>
              <a:rPr lang="en-US" sz="2400" b="0" cap="none" dirty="0"/>
              <a:t>ID03</a:t>
            </a:r>
            <a:endParaRPr lang="en-GB" sz="2400" b="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46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Typical optical components that can be present in a beamline: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162097" y="1166793"/>
            <a:ext cx="7770479" cy="1635589"/>
            <a:chOff x="730367" y="2046459"/>
            <a:chExt cx="7770479" cy="1635589"/>
          </a:xfrm>
        </p:grpSpPr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131" name="Cube 130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Cube 131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7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7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1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38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6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0" name="Cube 169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1" name="Cube 170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39" name="Straight Connector 138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Source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ectángulo 17"/>
            <p:cNvSpPr/>
            <p:nvPr/>
          </p:nvSpPr>
          <p:spPr>
            <a:xfrm>
              <a:off x="1898007" y="2189645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Front end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Cube 145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ight Brace 146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Rectángulo 17"/>
            <p:cNvSpPr/>
            <p:nvPr/>
          </p:nvSpPr>
          <p:spPr>
            <a:xfrm>
              <a:off x="1205152" y="3158828"/>
              <a:ext cx="12423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Water-cooled</a:t>
              </a:r>
            </a:p>
            <a:p>
              <a:r>
                <a:rPr lang="en-US" sz="1400" dirty="0"/>
                <a:t>slits</a:t>
              </a: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ángulo 17"/>
            <p:cNvSpPr/>
            <p:nvPr/>
          </p:nvSpPr>
          <p:spPr>
            <a:xfrm>
              <a:off x="2437208" y="3224037"/>
              <a:ext cx="91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Windows</a:t>
              </a:r>
            </a:p>
          </p:txBody>
        </p:sp>
        <p:sp>
          <p:nvSpPr>
            <p:cNvPr id="154" name="Rectángulo 17"/>
            <p:cNvSpPr/>
            <p:nvPr/>
          </p:nvSpPr>
          <p:spPr>
            <a:xfrm>
              <a:off x="2936192" y="2191600"/>
              <a:ext cx="1160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slits</a:t>
              </a:r>
            </a:p>
          </p:txBody>
        </p:sp>
        <p:cxnSp>
          <p:nvCxnSpPr>
            <p:cNvPr id="155" name="Straight Connector 154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ube 155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ángulo 17"/>
            <p:cNvSpPr/>
            <p:nvPr/>
          </p:nvSpPr>
          <p:spPr>
            <a:xfrm>
              <a:off x="3575552" y="3024251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mirrors</a:t>
              </a:r>
            </a:p>
          </p:txBody>
        </p:sp>
        <p:sp>
          <p:nvSpPr>
            <p:cNvPr id="158" name="Rectángulo 17"/>
            <p:cNvSpPr/>
            <p:nvPr/>
          </p:nvSpPr>
          <p:spPr>
            <a:xfrm>
              <a:off x="4467832" y="2191363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Monochromator</a:t>
              </a:r>
            </a:p>
          </p:txBody>
        </p:sp>
        <p:sp>
          <p:nvSpPr>
            <p:cNvPr id="159" name="Rectángulo 17"/>
            <p:cNvSpPr/>
            <p:nvPr/>
          </p:nvSpPr>
          <p:spPr>
            <a:xfrm>
              <a:off x="6168292" y="2046459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Focusing system</a:t>
              </a:r>
            </a:p>
          </p:txBody>
        </p:sp>
        <p:cxnSp>
          <p:nvCxnSpPr>
            <p:cNvPr id="160" name="Straight Connector 159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62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Sample</a:t>
              </a:r>
            </a:p>
          </p:txBody>
        </p:sp>
        <p:sp>
          <p:nvSpPr>
            <p:cNvPr id="164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KB mirrors</a:t>
              </a:r>
            </a:p>
          </p:txBody>
        </p:sp>
        <p:cxnSp>
          <p:nvCxnSpPr>
            <p:cNvPr id="165" name="Straight Connector 164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Cube 165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6" name="Oval 125">
            <a:extLst>
              <a:ext uri="{FF2B5EF4-FFF2-40B4-BE49-F238E27FC236}">
                <a16:creationId xmlns:a16="http://schemas.microsoft.com/office/drawing/2014/main" id="{247A0975-EC3A-468E-BB88-678A6F50C6C9}"/>
              </a:ext>
            </a:extLst>
          </p:cNvPr>
          <p:cNvSpPr/>
          <p:nvPr/>
        </p:nvSpPr>
        <p:spPr>
          <a:xfrm>
            <a:off x="4977860" y="1564676"/>
            <a:ext cx="645369" cy="616101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8" name="Rectángulo 17">
            <a:extLst>
              <a:ext uri="{FF2B5EF4-FFF2-40B4-BE49-F238E27FC236}">
                <a16:creationId xmlns:a16="http://schemas.microsoft.com/office/drawing/2014/main" id="{3D0665A2-EEA6-4D42-9D43-16A23AE821CB}"/>
              </a:ext>
            </a:extLst>
          </p:cNvPr>
          <p:cNvSpPr/>
          <p:nvPr/>
        </p:nvSpPr>
        <p:spPr>
          <a:xfrm>
            <a:off x="4830035" y="2212011"/>
            <a:ext cx="7617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Lenses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B5CBDEF-4A09-46EE-B1EF-3069A4F1E62D}"/>
              </a:ext>
            </a:extLst>
          </p:cNvPr>
          <p:cNvGrpSpPr/>
          <p:nvPr/>
        </p:nvGrpSpPr>
        <p:grpSpPr>
          <a:xfrm>
            <a:off x="162097" y="2935181"/>
            <a:ext cx="5578391" cy="2167566"/>
            <a:chOff x="318870" y="2856784"/>
            <a:chExt cx="6754264" cy="2505995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8F7F7C0-9AD8-48CE-84D9-F12476A041E5}"/>
                </a:ext>
              </a:extLst>
            </p:cNvPr>
            <p:cNvGrpSpPr/>
            <p:nvPr/>
          </p:nvGrpSpPr>
          <p:grpSpPr>
            <a:xfrm>
              <a:off x="1879176" y="2856784"/>
              <a:ext cx="5193958" cy="2505995"/>
              <a:chOff x="1883834" y="2281734"/>
              <a:chExt cx="5193958" cy="2505995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94436A0E-D9D3-4AE5-98EE-41D103A6D8BD}"/>
                  </a:ext>
                </a:extLst>
              </p:cNvPr>
              <p:cNvSpPr/>
              <p:nvPr/>
            </p:nvSpPr>
            <p:spPr>
              <a:xfrm>
                <a:off x="6293521" y="2794156"/>
                <a:ext cx="152240" cy="70880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3C7D5A7F-8090-4BF8-A585-3D5A5DC940C8}"/>
                  </a:ext>
                </a:extLst>
              </p:cNvPr>
              <p:cNvSpPr/>
              <p:nvPr/>
            </p:nvSpPr>
            <p:spPr>
              <a:xfrm>
                <a:off x="6221513" y="2945504"/>
                <a:ext cx="144016" cy="4061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0" name="Isosceles Triangle 189">
                <a:extLst>
                  <a:ext uri="{FF2B5EF4-FFF2-40B4-BE49-F238E27FC236}">
                    <a16:creationId xmlns:a16="http://schemas.microsoft.com/office/drawing/2014/main" id="{A893EB41-35B5-46F2-A553-E3B16140FF83}"/>
                  </a:ext>
                </a:extLst>
              </p:cNvPr>
              <p:cNvSpPr/>
              <p:nvPr/>
            </p:nvSpPr>
            <p:spPr>
              <a:xfrm rot="16200000">
                <a:off x="5624139" y="2479175"/>
                <a:ext cx="144018" cy="1338765"/>
              </a:xfrm>
              <a:prstGeom prst="triangl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1" name="Isosceles Triangle 190">
                <a:extLst>
                  <a:ext uri="{FF2B5EF4-FFF2-40B4-BE49-F238E27FC236}">
                    <a16:creationId xmlns:a16="http://schemas.microsoft.com/office/drawing/2014/main" id="{8789AC79-E511-46DB-9D74-116865BFEA9F}"/>
                  </a:ext>
                </a:extLst>
              </p:cNvPr>
              <p:cNvSpPr/>
              <p:nvPr/>
            </p:nvSpPr>
            <p:spPr>
              <a:xfrm rot="11208364">
                <a:off x="5259622" y="3049138"/>
                <a:ext cx="166030" cy="967416"/>
              </a:xfrm>
              <a:prstGeom prst="triangl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2" name="Isosceles Triangle 191">
                <a:extLst>
                  <a:ext uri="{FF2B5EF4-FFF2-40B4-BE49-F238E27FC236}">
                    <a16:creationId xmlns:a16="http://schemas.microsoft.com/office/drawing/2014/main" id="{72D0E9FB-1E8C-49B2-AD57-93E231333CBA}"/>
                  </a:ext>
                </a:extLst>
              </p:cNvPr>
              <p:cNvSpPr/>
              <p:nvPr/>
            </p:nvSpPr>
            <p:spPr>
              <a:xfrm rot="16200000">
                <a:off x="3555058" y="1861623"/>
                <a:ext cx="288032" cy="3630480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2C92F0A1-078F-4BB7-801C-3FD48BF7CED4}"/>
                  </a:ext>
                </a:extLst>
              </p:cNvPr>
              <p:cNvSpPr/>
              <p:nvPr/>
            </p:nvSpPr>
            <p:spPr>
              <a:xfrm>
                <a:off x="3799042" y="3388830"/>
                <a:ext cx="93824" cy="576064"/>
              </a:xfrm>
              <a:prstGeom prst="rect">
                <a:avLst/>
              </a:prstGeom>
              <a:solidFill>
                <a:srgbClr val="B7B9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EED53713-67E8-48FE-B0F7-A82AEBAFEC71}"/>
                  </a:ext>
                </a:extLst>
              </p:cNvPr>
              <p:cNvSpPr/>
              <p:nvPr/>
            </p:nvSpPr>
            <p:spPr>
              <a:xfrm rot="18900000">
                <a:off x="5044617" y="3573903"/>
                <a:ext cx="720080" cy="348761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A7CF6AE-7FB8-419C-AB22-7E6F2E574E62}"/>
                  </a:ext>
                </a:extLst>
              </p:cNvPr>
              <p:cNvSpPr/>
              <p:nvPr/>
            </p:nvSpPr>
            <p:spPr>
              <a:xfrm>
                <a:off x="6373753" y="2945504"/>
                <a:ext cx="144016" cy="4061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F320BF3D-9B1B-4F3F-975C-6B14B8AC0D40}"/>
                  </a:ext>
                </a:extLst>
              </p:cNvPr>
              <p:cNvSpPr/>
              <p:nvPr/>
            </p:nvSpPr>
            <p:spPr>
              <a:xfrm rot="18900000">
                <a:off x="4982596" y="2868327"/>
                <a:ext cx="720080" cy="348761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A7863469-2A5F-4227-91C8-FBDC6E2175B5}"/>
                      </a:ext>
                    </a:extLst>
                  </p:cNvPr>
                  <p:cNvSpPr txBox="1"/>
                  <p:nvPr/>
                </p:nvSpPr>
                <p:spPr>
                  <a:xfrm>
                    <a:off x="3074499" y="4141398"/>
                    <a:ext cx="1385316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GB" sz="1200" dirty="0"/>
                      <a:t>Front End</a:t>
                    </a:r>
                  </a:p>
                  <a:p>
                    <a:pPr algn="ctr"/>
                    <a:r>
                      <a:rPr lang="en-GB" sz="1200" dirty="0"/>
                      <a:t>Diamond Window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=0.4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oMath>
                      </m:oMathPara>
                    </a14:m>
                    <a:endParaRPr lang="en-GB" sz="12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4499" y="4141398"/>
                    <a:ext cx="1385316" cy="64633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943" r="-439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807D11CB-0722-4AE0-AE4E-506842B6F852}"/>
                  </a:ext>
                </a:extLst>
              </p:cNvPr>
              <p:cNvSpPr txBox="1"/>
              <p:nvPr/>
            </p:nvSpPr>
            <p:spPr>
              <a:xfrm>
                <a:off x="4638913" y="4164407"/>
                <a:ext cx="1524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dirty="0"/>
                  <a:t>DMM</a:t>
                </a:r>
              </a:p>
              <a:p>
                <a:pPr algn="ctr"/>
                <a:r>
                  <a:rPr lang="en-GB" sz="1200" i="1" dirty="0"/>
                  <a:t>Filters to pink beam</a:t>
                </a:r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ECC2FFFF-D50E-48D0-8779-453FA8165321}"/>
                  </a:ext>
                </a:extLst>
              </p:cNvPr>
              <p:cNvSpPr/>
              <p:nvPr/>
            </p:nvSpPr>
            <p:spPr>
              <a:xfrm>
                <a:off x="6163689" y="2728973"/>
                <a:ext cx="57824" cy="35440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A3EBCE65-5CD7-49F8-9156-93B6D0DCC45E}"/>
                  </a:ext>
                </a:extLst>
              </p:cNvPr>
              <p:cNvSpPr/>
              <p:nvPr/>
            </p:nvSpPr>
            <p:spPr>
              <a:xfrm>
                <a:off x="6163689" y="3214349"/>
                <a:ext cx="57824" cy="35440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B9135320-9DF2-4E23-9174-9E6A1A39C3D2}"/>
                  </a:ext>
                </a:extLst>
              </p:cNvPr>
              <p:cNvSpPr txBox="1"/>
              <p:nvPr/>
            </p:nvSpPr>
            <p:spPr>
              <a:xfrm>
                <a:off x="5528133" y="2281734"/>
                <a:ext cx="7745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dirty="0"/>
                  <a:t>Pinhole</a:t>
                </a:r>
              </a:p>
              <a:p>
                <a:pPr algn="ctr"/>
                <a:r>
                  <a:rPr lang="en-GB" sz="1200" i="1" dirty="0"/>
                  <a:t>Ø0.8mm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CEFC925E-E9EC-4268-86DC-7B7E6077DA36}"/>
                  </a:ext>
                </a:extLst>
              </p:cNvPr>
              <p:cNvSpPr txBox="1"/>
              <p:nvPr/>
            </p:nvSpPr>
            <p:spPr>
              <a:xfrm>
                <a:off x="6373753" y="2434171"/>
                <a:ext cx="70403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dirty="0"/>
                  <a:t>Al-Lens</a:t>
                </a:r>
              </a:p>
            </p:txBody>
          </p:sp>
        </p:grp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8BCADE8-D31F-48DA-9444-D0C12ED29F50}"/>
                </a:ext>
              </a:extLst>
            </p:cNvPr>
            <p:cNvSpPr/>
            <p:nvPr/>
          </p:nvSpPr>
          <p:spPr>
            <a:xfrm>
              <a:off x="318870" y="3926660"/>
              <a:ext cx="1560305" cy="62458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CPMU16 (</a:t>
              </a:r>
              <a:r>
                <a:rPr lang="en-GB" sz="1400" i="1" dirty="0" err="1"/>
                <a:t>Kmax</a:t>
              </a:r>
              <a:r>
                <a:rPr lang="en-GB" sz="1400" i="1" dirty="0"/>
                <a:t>=2.08</a:t>
              </a:r>
              <a:r>
                <a:rPr lang="en-GB" sz="1400" dirty="0"/>
                <a:t>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30F378D-02B7-4E94-BCC9-294F7250EF84}"/>
              </a:ext>
            </a:extLst>
          </p:cNvPr>
          <p:cNvGrpSpPr/>
          <p:nvPr/>
        </p:nvGrpSpPr>
        <p:grpSpPr>
          <a:xfrm>
            <a:off x="5802533" y="2712752"/>
            <a:ext cx="3017939" cy="2690039"/>
            <a:chOff x="5802533" y="2712752"/>
            <a:chExt cx="3017939" cy="2690039"/>
          </a:xfrm>
        </p:grpSpPr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DC1FD361-2414-475E-9112-6FE1AAE84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9310" y="2712752"/>
              <a:ext cx="2716223" cy="185355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3320B0-9048-4E80-A425-56C68B180019}"/>
                </a:ext>
              </a:extLst>
            </p:cNvPr>
            <p:cNvSpPr txBox="1"/>
            <p:nvPr/>
          </p:nvSpPr>
          <p:spPr>
            <a:xfrm>
              <a:off x="5802533" y="4479461"/>
              <a:ext cx="30179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Generally stack of compound refractive lenses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/>
                <a:t>“</a:t>
              </a:r>
              <a:r>
                <a:rPr lang="en-US" dirty="0" err="1"/>
                <a:t>Transfocator</a:t>
              </a:r>
              <a:r>
                <a:rPr lang="en-US" dirty="0"/>
                <a:t>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746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Lenses - </a:t>
            </a:r>
            <a:r>
              <a:rPr lang="en-GB" sz="2000" b="0" dirty="0"/>
              <a:t>Absorption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7199" y="805272"/>
                <a:ext cx="5645001" cy="15281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Absorbed power in </a:t>
                </a:r>
                <a:r>
                  <a:rPr lang="en-GB" i="1" dirty="0" err="1"/>
                  <a:t>Aluminum</a:t>
                </a:r>
                <a:r>
                  <a:rPr lang="en-GB" dirty="0"/>
                  <a:t> lens calculated </a:t>
                </a:r>
              </a:p>
              <a:p>
                <a:pPr lvl="1"/>
                <a:r>
                  <a:rPr lang="en-GB" dirty="0"/>
                  <a:t>Lens geometry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=0.2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n-GB" dirty="0"/>
                  <a:t>, upstream pinhole Ø0.8mm</a:t>
                </a:r>
              </a:p>
              <a:p>
                <a:pPr lvl="2"/>
                <a:r>
                  <a:rPr lang="en-GB" dirty="0"/>
                  <a:t>Decision for diamond lenses (aluminium above melting temperature)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199" y="805272"/>
                <a:ext cx="5645001" cy="1528176"/>
              </a:xfrm>
              <a:blipFill>
                <a:blip r:embed="rId2"/>
                <a:stretch>
                  <a:fillRect l="-2268" t="-6773" b="-6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47</a:t>
            </a:fld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05520"/>
            <a:ext cx="3856066" cy="2880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A1830E-8DD8-48D0-8AB9-944836285E8C}"/>
              </a:ext>
            </a:extLst>
          </p:cNvPr>
          <p:cNvGrpSpPr/>
          <p:nvPr/>
        </p:nvGrpSpPr>
        <p:grpSpPr>
          <a:xfrm>
            <a:off x="3690001" y="2821496"/>
            <a:ext cx="3125599" cy="2112580"/>
            <a:chOff x="3690001" y="2821496"/>
            <a:chExt cx="3125599" cy="211258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4095194-F223-45ED-A352-4E86222F5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9641" y="2821496"/>
              <a:ext cx="2795959" cy="2088232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D3D753B-8647-4499-9BDF-9FCC70272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0001" y="4332301"/>
              <a:ext cx="682543" cy="1998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CC453C-855E-4E1C-BF21-B5D8F594BE69}"/>
                </a:ext>
              </a:extLst>
            </p:cNvPr>
            <p:cNvSpPr txBox="1"/>
            <p:nvPr/>
          </p:nvSpPr>
          <p:spPr>
            <a:xfrm>
              <a:off x="4283968" y="4672466"/>
              <a:ext cx="19575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Absorption in </a:t>
              </a:r>
              <a:r>
                <a:rPr lang="en-US" sz="1100" i="1" dirty="0"/>
                <a:t>aluminum</a:t>
              </a:r>
              <a:r>
                <a:rPr lang="en-US" sz="1100" dirty="0"/>
                <a:t> lens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39CE2D-A331-4382-8F7D-AE3AA9BE550F}"/>
              </a:ext>
            </a:extLst>
          </p:cNvPr>
          <p:cNvGrpSpPr/>
          <p:nvPr/>
        </p:nvGrpSpPr>
        <p:grpSpPr>
          <a:xfrm>
            <a:off x="5724128" y="1417340"/>
            <a:ext cx="3018831" cy="3862186"/>
            <a:chOff x="5724128" y="1417340"/>
            <a:chExt cx="3018831" cy="386218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F32518-EC09-4C91-94FD-0660E94F36AC}"/>
                </a:ext>
              </a:extLst>
            </p:cNvPr>
            <p:cNvGrpSpPr/>
            <p:nvPr/>
          </p:nvGrpSpPr>
          <p:grpSpPr>
            <a:xfrm>
              <a:off x="6444208" y="1417340"/>
              <a:ext cx="2298751" cy="3862186"/>
              <a:chOff x="6444208" y="1417340"/>
              <a:chExt cx="2298751" cy="386218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EDC1163-EBDA-4366-90FD-DF4A6ACFA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1174" y="1417340"/>
                <a:ext cx="1961785" cy="3541084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308952-F13E-48AC-A554-7A4AECC5B6C2}"/>
                  </a:ext>
                </a:extLst>
              </p:cNvPr>
              <p:cNvSpPr txBox="1"/>
              <p:nvPr/>
            </p:nvSpPr>
            <p:spPr>
              <a:xfrm>
                <a:off x="6444208" y="5017916"/>
                <a:ext cx="15504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Applied to FEA model</a:t>
                </a: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694F8D9-E456-4613-900A-1959A198A280}"/>
                </a:ext>
              </a:extLst>
            </p:cNvPr>
            <p:cNvCxnSpPr>
              <a:cxnSpLocks/>
            </p:cNvCxnSpPr>
            <p:nvPr/>
          </p:nvCxnSpPr>
          <p:spPr>
            <a:xfrm>
              <a:off x="5724128" y="3934287"/>
              <a:ext cx="1656184" cy="2364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676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5 Summary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48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7531" y="1417340"/>
            <a:ext cx="6428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692"/>
                </a:solidFill>
              </a:rPr>
              <a:t>Beamline power simulations usually done in conjunction of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2692"/>
                </a:solidFill>
              </a:rPr>
              <a:t>OASYS heat-load calculations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2692"/>
                </a:solidFill>
              </a:rPr>
              <a:t>FEA thermo-mechanical simulations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0026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225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783DE27D-C2A8-4B4F-8F0F-4B395D067BD0}"/>
              </a:ext>
            </a:extLst>
          </p:cNvPr>
          <p:cNvGrpSpPr/>
          <p:nvPr/>
        </p:nvGrpSpPr>
        <p:grpSpPr>
          <a:xfrm>
            <a:off x="2665430" y="3058894"/>
            <a:ext cx="3829060" cy="1274981"/>
            <a:chOff x="2665430" y="3058894"/>
            <a:chExt cx="3829060" cy="127498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A764473-DBAE-490C-BF1A-AB15A4CCF2B6}"/>
                </a:ext>
              </a:extLst>
            </p:cNvPr>
            <p:cNvGrpSpPr/>
            <p:nvPr/>
          </p:nvGrpSpPr>
          <p:grpSpPr>
            <a:xfrm>
              <a:off x="4157855" y="3058894"/>
              <a:ext cx="2336635" cy="1274981"/>
              <a:chOff x="4157855" y="3058894"/>
              <a:chExt cx="2336635" cy="1274981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ADC896D-B12B-4159-87B3-3A358DE496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7855" y="3657150"/>
                <a:ext cx="1028508" cy="6767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B7FB2B5-8382-4592-9A8F-FE3E3C014C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5600" y="3158342"/>
                <a:ext cx="1648890" cy="11328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793AB221-9098-4C48-958D-5710E412BF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0781" y="3058894"/>
                <a:ext cx="782578" cy="1188550"/>
              </a:xfrm>
              <a:prstGeom prst="straightConnector1">
                <a:avLst/>
              </a:prstGeom>
              <a:ln w="28575">
                <a:prstDash val="dash"/>
                <a:headEnd type="none" w="med" len="med"/>
                <a:tailEnd type="none" w="med" len="med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5D95E0A-5910-4A8D-B860-07B4C5031A31}"/>
                </a:ext>
              </a:extLst>
            </p:cNvPr>
            <p:cNvSpPr txBox="1"/>
            <p:nvPr/>
          </p:nvSpPr>
          <p:spPr>
            <a:xfrm>
              <a:off x="2665430" y="3300147"/>
              <a:ext cx="1813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Incoming x-rays</a:t>
              </a:r>
              <a:endParaRPr lang="en-GB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A1FC81A-2B2E-4A8E-BF5A-F48CCF7A0757}"/>
              </a:ext>
            </a:extLst>
          </p:cNvPr>
          <p:cNvGrpSpPr/>
          <p:nvPr/>
        </p:nvGrpSpPr>
        <p:grpSpPr>
          <a:xfrm>
            <a:off x="3995936" y="2901365"/>
            <a:ext cx="4464008" cy="2011438"/>
            <a:chOff x="3995936" y="2901365"/>
            <a:chExt cx="4464008" cy="201143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0B29474-98B9-40B9-9CF8-A8CD6AFBED3E}"/>
                </a:ext>
              </a:extLst>
            </p:cNvPr>
            <p:cNvGrpSpPr/>
            <p:nvPr/>
          </p:nvGrpSpPr>
          <p:grpSpPr>
            <a:xfrm>
              <a:off x="3995936" y="2901365"/>
              <a:ext cx="3790268" cy="2011438"/>
              <a:chOff x="3995936" y="2885162"/>
              <a:chExt cx="3790268" cy="2011438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9FC6A6A1-7EFD-4987-BE63-0955417882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83566" y="2892671"/>
                <a:ext cx="407560" cy="14202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38BE79FF-8B9A-497B-9DEA-4AD5C23C3F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4893" y="2885162"/>
                <a:ext cx="738354" cy="13949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1FB7FCA5-87B3-4C37-838E-74D5A44746FC}"/>
                  </a:ext>
                </a:extLst>
              </p:cNvPr>
              <p:cNvSpPr/>
              <p:nvPr/>
            </p:nvSpPr>
            <p:spPr>
              <a:xfrm>
                <a:off x="3995936" y="3104142"/>
                <a:ext cx="3790268" cy="1792458"/>
              </a:xfrm>
              <a:prstGeom prst="arc">
                <a:avLst>
                  <a:gd name="adj1" fmla="val 12493228"/>
                  <a:gd name="adj2" fmla="val 20258263"/>
                </a:avLst>
              </a:prstGeom>
              <a:ln w="28575">
                <a:prstDash val="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6101673-FBAB-4822-AFA0-7CA532D9E296}"/>
                </a:ext>
              </a:extLst>
            </p:cNvPr>
            <p:cNvSpPr txBox="1"/>
            <p:nvPr/>
          </p:nvSpPr>
          <p:spPr>
            <a:xfrm>
              <a:off x="7236532" y="2995999"/>
              <a:ext cx="12234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“reflected”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(distorted)</a:t>
              </a:r>
              <a:endParaRPr lang="en-GB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84E6BCB-252B-48BF-AAF6-91D841AE2028}"/>
              </a:ext>
            </a:extLst>
          </p:cNvPr>
          <p:cNvSpPr/>
          <p:nvPr/>
        </p:nvSpPr>
        <p:spPr>
          <a:xfrm>
            <a:off x="4343450" y="4632426"/>
            <a:ext cx="2820033" cy="502417"/>
          </a:xfrm>
          <a:custGeom>
            <a:avLst/>
            <a:gdLst>
              <a:gd name="connsiteX0" fmla="*/ 161291 w 3039382"/>
              <a:gd name="connsiteY0" fmla="*/ 534570 h 550754"/>
              <a:gd name="connsiteX1" fmla="*/ 355500 w 3039382"/>
              <a:gd name="connsiteY1" fmla="*/ 243257 h 550754"/>
              <a:gd name="connsiteX2" fmla="*/ 792470 w 3039382"/>
              <a:gd name="connsiteY2" fmla="*/ 259441 h 550754"/>
              <a:gd name="connsiteX3" fmla="*/ 1099967 w 3039382"/>
              <a:gd name="connsiteY3" fmla="*/ 162336 h 550754"/>
              <a:gd name="connsiteX4" fmla="*/ 1480293 w 3039382"/>
              <a:gd name="connsiteY4" fmla="*/ 495 h 550754"/>
              <a:gd name="connsiteX5" fmla="*/ 1795883 w 3039382"/>
              <a:gd name="connsiteY5" fmla="*/ 218980 h 550754"/>
              <a:gd name="connsiteX6" fmla="*/ 2418969 w 3039382"/>
              <a:gd name="connsiteY6" fmla="*/ 178520 h 550754"/>
              <a:gd name="connsiteX7" fmla="*/ 2677914 w 3039382"/>
              <a:gd name="connsiteY7" fmla="*/ 105692 h 550754"/>
              <a:gd name="connsiteX8" fmla="*/ 2896399 w 3039382"/>
              <a:gd name="connsiteY8" fmla="*/ 162336 h 550754"/>
              <a:gd name="connsiteX9" fmla="*/ 2953044 w 3039382"/>
              <a:gd name="connsiteY9" fmla="*/ 445557 h 550754"/>
              <a:gd name="connsiteX10" fmla="*/ 1674502 w 3039382"/>
              <a:gd name="connsiteY10" fmla="*/ 550754 h 550754"/>
              <a:gd name="connsiteX11" fmla="*/ 104647 w 3039382"/>
              <a:gd name="connsiteY11" fmla="*/ 510294 h 550754"/>
              <a:gd name="connsiteX12" fmla="*/ 161291 w 3039382"/>
              <a:gd name="connsiteY12" fmla="*/ 534570 h 550754"/>
              <a:gd name="connsiteX0" fmla="*/ 0 w 2878091"/>
              <a:gd name="connsiteY0" fmla="*/ 534570 h 550754"/>
              <a:gd name="connsiteX1" fmla="*/ 194209 w 2878091"/>
              <a:gd name="connsiteY1" fmla="*/ 243257 h 550754"/>
              <a:gd name="connsiteX2" fmla="*/ 631179 w 2878091"/>
              <a:gd name="connsiteY2" fmla="*/ 259441 h 550754"/>
              <a:gd name="connsiteX3" fmla="*/ 938676 w 2878091"/>
              <a:gd name="connsiteY3" fmla="*/ 162336 h 550754"/>
              <a:gd name="connsiteX4" fmla="*/ 1319002 w 2878091"/>
              <a:gd name="connsiteY4" fmla="*/ 495 h 550754"/>
              <a:gd name="connsiteX5" fmla="*/ 1634592 w 2878091"/>
              <a:gd name="connsiteY5" fmla="*/ 218980 h 550754"/>
              <a:gd name="connsiteX6" fmla="*/ 2257678 w 2878091"/>
              <a:gd name="connsiteY6" fmla="*/ 178520 h 550754"/>
              <a:gd name="connsiteX7" fmla="*/ 2516623 w 2878091"/>
              <a:gd name="connsiteY7" fmla="*/ 105692 h 550754"/>
              <a:gd name="connsiteX8" fmla="*/ 2735108 w 2878091"/>
              <a:gd name="connsiteY8" fmla="*/ 162336 h 550754"/>
              <a:gd name="connsiteX9" fmla="*/ 2791753 w 2878091"/>
              <a:gd name="connsiteY9" fmla="*/ 445557 h 550754"/>
              <a:gd name="connsiteX10" fmla="*/ 1513211 w 2878091"/>
              <a:gd name="connsiteY10" fmla="*/ 550754 h 550754"/>
              <a:gd name="connsiteX11" fmla="*/ 0 w 2878091"/>
              <a:gd name="connsiteY11" fmla="*/ 534570 h 550754"/>
              <a:gd name="connsiteX0" fmla="*/ 0 w 2878091"/>
              <a:gd name="connsiteY0" fmla="*/ 429564 h 445748"/>
              <a:gd name="connsiteX1" fmla="*/ 194209 w 2878091"/>
              <a:gd name="connsiteY1" fmla="*/ 138251 h 445748"/>
              <a:gd name="connsiteX2" fmla="*/ 631179 w 2878091"/>
              <a:gd name="connsiteY2" fmla="*/ 154435 h 445748"/>
              <a:gd name="connsiteX3" fmla="*/ 938676 w 2878091"/>
              <a:gd name="connsiteY3" fmla="*/ 57330 h 445748"/>
              <a:gd name="connsiteX4" fmla="*/ 1319003 w 2878091"/>
              <a:gd name="connsiteY4" fmla="*/ 8777 h 445748"/>
              <a:gd name="connsiteX5" fmla="*/ 1634592 w 2878091"/>
              <a:gd name="connsiteY5" fmla="*/ 113974 h 445748"/>
              <a:gd name="connsiteX6" fmla="*/ 2257678 w 2878091"/>
              <a:gd name="connsiteY6" fmla="*/ 73514 h 445748"/>
              <a:gd name="connsiteX7" fmla="*/ 2516623 w 2878091"/>
              <a:gd name="connsiteY7" fmla="*/ 686 h 445748"/>
              <a:gd name="connsiteX8" fmla="*/ 2735108 w 2878091"/>
              <a:gd name="connsiteY8" fmla="*/ 57330 h 445748"/>
              <a:gd name="connsiteX9" fmla="*/ 2791753 w 2878091"/>
              <a:gd name="connsiteY9" fmla="*/ 340551 h 445748"/>
              <a:gd name="connsiteX10" fmla="*/ 1513211 w 2878091"/>
              <a:gd name="connsiteY10" fmla="*/ 445748 h 445748"/>
              <a:gd name="connsiteX11" fmla="*/ 0 w 2878091"/>
              <a:gd name="connsiteY11" fmla="*/ 429564 h 445748"/>
              <a:gd name="connsiteX0" fmla="*/ 0 w 2878091"/>
              <a:gd name="connsiteY0" fmla="*/ 429564 h 445748"/>
              <a:gd name="connsiteX1" fmla="*/ 194209 w 2878091"/>
              <a:gd name="connsiteY1" fmla="*/ 138251 h 445748"/>
              <a:gd name="connsiteX2" fmla="*/ 631179 w 2878091"/>
              <a:gd name="connsiteY2" fmla="*/ 154435 h 445748"/>
              <a:gd name="connsiteX3" fmla="*/ 938676 w 2878091"/>
              <a:gd name="connsiteY3" fmla="*/ 57330 h 445748"/>
              <a:gd name="connsiteX4" fmla="*/ 1294235 w 2878091"/>
              <a:gd name="connsiteY4" fmla="*/ 16869 h 445748"/>
              <a:gd name="connsiteX5" fmla="*/ 1634592 w 2878091"/>
              <a:gd name="connsiteY5" fmla="*/ 113974 h 445748"/>
              <a:gd name="connsiteX6" fmla="*/ 2257678 w 2878091"/>
              <a:gd name="connsiteY6" fmla="*/ 73514 h 445748"/>
              <a:gd name="connsiteX7" fmla="*/ 2516623 w 2878091"/>
              <a:gd name="connsiteY7" fmla="*/ 686 h 445748"/>
              <a:gd name="connsiteX8" fmla="*/ 2735108 w 2878091"/>
              <a:gd name="connsiteY8" fmla="*/ 57330 h 445748"/>
              <a:gd name="connsiteX9" fmla="*/ 2791753 w 2878091"/>
              <a:gd name="connsiteY9" fmla="*/ 340551 h 445748"/>
              <a:gd name="connsiteX10" fmla="*/ 1513211 w 2878091"/>
              <a:gd name="connsiteY10" fmla="*/ 445748 h 445748"/>
              <a:gd name="connsiteX11" fmla="*/ 0 w 2878091"/>
              <a:gd name="connsiteY11" fmla="*/ 429564 h 445748"/>
              <a:gd name="connsiteX0" fmla="*/ 0 w 2878091"/>
              <a:gd name="connsiteY0" fmla="*/ 429564 h 445748"/>
              <a:gd name="connsiteX1" fmla="*/ 194209 w 2878091"/>
              <a:gd name="connsiteY1" fmla="*/ 138251 h 445748"/>
              <a:gd name="connsiteX2" fmla="*/ 631179 w 2878091"/>
              <a:gd name="connsiteY2" fmla="*/ 154435 h 445748"/>
              <a:gd name="connsiteX3" fmla="*/ 938676 w 2878091"/>
              <a:gd name="connsiteY3" fmla="*/ 57330 h 445748"/>
              <a:gd name="connsiteX4" fmla="*/ 1294235 w 2878091"/>
              <a:gd name="connsiteY4" fmla="*/ 16869 h 445748"/>
              <a:gd name="connsiteX5" fmla="*/ 1626336 w 2878091"/>
              <a:gd name="connsiteY5" fmla="*/ 24962 h 445748"/>
              <a:gd name="connsiteX6" fmla="*/ 2257678 w 2878091"/>
              <a:gd name="connsiteY6" fmla="*/ 73514 h 445748"/>
              <a:gd name="connsiteX7" fmla="*/ 2516623 w 2878091"/>
              <a:gd name="connsiteY7" fmla="*/ 686 h 445748"/>
              <a:gd name="connsiteX8" fmla="*/ 2735108 w 2878091"/>
              <a:gd name="connsiteY8" fmla="*/ 57330 h 445748"/>
              <a:gd name="connsiteX9" fmla="*/ 2791753 w 2878091"/>
              <a:gd name="connsiteY9" fmla="*/ 340551 h 445748"/>
              <a:gd name="connsiteX10" fmla="*/ 1513211 w 2878091"/>
              <a:gd name="connsiteY10" fmla="*/ 445748 h 445748"/>
              <a:gd name="connsiteX11" fmla="*/ 0 w 2878091"/>
              <a:gd name="connsiteY11" fmla="*/ 429564 h 445748"/>
              <a:gd name="connsiteX0" fmla="*/ 0 w 2878091"/>
              <a:gd name="connsiteY0" fmla="*/ 432067 h 448251"/>
              <a:gd name="connsiteX1" fmla="*/ 194209 w 2878091"/>
              <a:gd name="connsiteY1" fmla="*/ 140754 h 448251"/>
              <a:gd name="connsiteX2" fmla="*/ 631179 w 2878091"/>
              <a:gd name="connsiteY2" fmla="*/ 156938 h 448251"/>
              <a:gd name="connsiteX3" fmla="*/ 938676 w 2878091"/>
              <a:gd name="connsiteY3" fmla="*/ 59833 h 448251"/>
              <a:gd name="connsiteX4" fmla="*/ 1294235 w 2878091"/>
              <a:gd name="connsiteY4" fmla="*/ 19372 h 448251"/>
              <a:gd name="connsiteX5" fmla="*/ 1626336 w 2878091"/>
              <a:gd name="connsiteY5" fmla="*/ 27465 h 448251"/>
              <a:gd name="connsiteX6" fmla="*/ 2133834 w 2878091"/>
              <a:gd name="connsiteY6" fmla="*/ 116477 h 448251"/>
              <a:gd name="connsiteX7" fmla="*/ 2516623 w 2878091"/>
              <a:gd name="connsiteY7" fmla="*/ 3189 h 448251"/>
              <a:gd name="connsiteX8" fmla="*/ 2735108 w 2878091"/>
              <a:gd name="connsiteY8" fmla="*/ 59833 h 448251"/>
              <a:gd name="connsiteX9" fmla="*/ 2791753 w 2878091"/>
              <a:gd name="connsiteY9" fmla="*/ 343054 h 448251"/>
              <a:gd name="connsiteX10" fmla="*/ 1513211 w 2878091"/>
              <a:gd name="connsiteY10" fmla="*/ 448251 h 448251"/>
              <a:gd name="connsiteX11" fmla="*/ 0 w 2878091"/>
              <a:gd name="connsiteY11" fmla="*/ 432067 h 448251"/>
              <a:gd name="connsiteX0" fmla="*/ 0 w 2879206"/>
              <a:gd name="connsiteY0" fmla="*/ 416872 h 433056"/>
              <a:gd name="connsiteX1" fmla="*/ 194209 w 2879206"/>
              <a:gd name="connsiteY1" fmla="*/ 125559 h 433056"/>
              <a:gd name="connsiteX2" fmla="*/ 631179 w 2879206"/>
              <a:gd name="connsiteY2" fmla="*/ 141743 h 433056"/>
              <a:gd name="connsiteX3" fmla="*/ 938676 w 2879206"/>
              <a:gd name="connsiteY3" fmla="*/ 44638 h 433056"/>
              <a:gd name="connsiteX4" fmla="*/ 1294235 w 2879206"/>
              <a:gd name="connsiteY4" fmla="*/ 4177 h 433056"/>
              <a:gd name="connsiteX5" fmla="*/ 1626336 w 2879206"/>
              <a:gd name="connsiteY5" fmla="*/ 12270 h 433056"/>
              <a:gd name="connsiteX6" fmla="*/ 2133834 w 2879206"/>
              <a:gd name="connsiteY6" fmla="*/ 101282 h 433056"/>
              <a:gd name="connsiteX7" fmla="*/ 2483598 w 2879206"/>
              <a:gd name="connsiteY7" fmla="*/ 60823 h 433056"/>
              <a:gd name="connsiteX8" fmla="*/ 2735108 w 2879206"/>
              <a:gd name="connsiteY8" fmla="*/ 44638 h 433056"/>
              <a:gd name="connsiteX9" fmla="*/ 2791753 w 2879206"/>
              <a:gd name="connsiteY9" fmla="*/ 327859 h 433056"/>
              <a:gd name="connsiteX10" fmla="*/ 1513211 w 2879206"/>
              <a:gd name="connsiteY10" fmla="*/ 433056 h 433056"/>
              <a:gd name="connsiteX11" fmla="*/ 0 w 2879206"/>
              <a:gd name="connsiteY11" fmla="*/ 416872 h 433056"/>
              <a:gd name="connsiteX0" fmla="*/ 0 w 2879206"/>
              <a:gd name="connsiteY0" fmla="*/ 416066 h 432250"/>
              <a:gd name="connsiteX1" fmla="*/ 194209 w 2879206"/>
              <a:gd name="connsiteY1" fmla="*/ 124753 h 432250"/>
              <a:gd name="connsiteX2" fmla="*/ 631179 w 2879206"/>
              <a:gd name="connsiteY2" fmla="*/ 140937 h 432250"/>
              <a:gd name="connsiteX3" fmla="*/ 938676 w 2879206"/>
              <a:gd name="connsiteY3" fmla="*/ 43832 h 432250"/>
              <a:gd name="connsiteX4" fmla="*/ 1294235 w 2879206"/>
              <a:gd name="connsiteY4" fmla="*/ 3371 h 432250"/>
              <a:gd name="connsiteX5" fmla="*/ 1626336 w 2879206"/>
              <a:gd name="connsiteY5" fmla="*/ 11464 h 432250"/>
              <a:gd name="connsiteX6" fmla="*/ 2034759 w 2879206"/>
              <a:gd name="connsiteY6" fmla="*/ 84292 h 432250"/>
              <a:gd name="connsiteX7" fmla="*/ 2483598 w 2879206"/>
              <a:gd name="connsiteY7" fmla="*/ 60017 h 432250"/>
              <a:gd name="connsiteX8" fmla="*/ 2735108 w 2879206"/>
              <a:gd name="connsiteY8" fmla="*/ 43832 h 432250"/>
              <a:gd name="connsiteX9" fmla="*/ 2791753 w 2879206"/>
              <a:gd name="connsiteY9" fmla="*/ 327053 h 432250"/>
              <a:gd name="connsiteX10" fmla="*/ 1513211 w 2879206"/>
              <a:gd name="connsiteY10" fmla="*/ 432250 h 432250"/>
              <a:gd name="connsiteX11" fmla="*/ 0 w 2879206"/>
              <a:gd name="connsiteY11" fmla="*/ 416066 h 432250"/>
              <a:gd name="connsiteX0" fmla="*/ 0 w 2879206"/>
              <a:gd name="connsiteY0" fmla="*/ 487292 h 503476"/>
              <a:gd name="connsiteX1" fmla="*/ 194209 w 2879206"/>
              <a:gd name="connsiteY1" fmla="*/ 195979 h 503476"/>
              <a:gd name="connsiteX2" fmla="*/ 631179 w 2879206"/>
              <a:gd name="connsiteY2" fmla="*/ 212163 h 503476"/>
              <a:gd name="connsiteX3" fmla="*/ 938676 w 2879206"/>
              <a:gd name="connsiteY3" fmla="*/ 115058 h 503476"/>
              <a:gd name="connsiteX4" fmla="*/ 1294235 w 2879206"/>
              <a:gd name="connsiteY4" fmla="*/ 74597 h 503476"/>
              <a:gd name="connsiteX5" fmla="*/ 1510748 w 2879206"/>
              <a:gd name="connsiteY5" fmla="*/ 1769 h 503476"/>
              <a:gd name="connsiteX6" fmla="*/ 2034759 w 2879206"/>
              <a:gd name="connsiteY6" fmla="*/ 155518 h 503476"/>
              <a:gd name="connsiteX7" fmla="*/ 2483598 w 2879206"/>
              <a:gd name="connsiteY7" fmla="*/ 131243 h 503476"/>
              <a:gd name="connsiteX8" fmla="*/ 2735108 w 2879206"/>
              <a:gd name="connsiteY8" fmla="*/ 115058 h 503476"/>
              <a:gd name="connsiteX9" fmla="*/ 2791753 w 2879206"/>
              <a:gd name="connsiteY9" fmla="*/ 398279 h 503476"/>
              <a:gd name="connsiteX10" fmla="*/ 1513211 w 2879206"/>
              <a:gd name="connsiteY10" fmla="*/ 503476 h 503476"/>
              <a:gd name="connsiteX11" fmla="*/ 0 w 2879206"/>
              <a:gd name="connsiteY11" fmla="*/ 487292 h 503476"/>
              <a:gd name="connsiteX0" fmla="*/ 0 w 2881794"/>
              <a:gd name="connsiteY0" fmla="*/ 487292 h 503476"/>
              <a:gd name="connsiteX1" fmla="*/ 194209 w 2881794"/>
              <a:gd name="connsiteY1" fmla="*/ 195979 h 503476"/>
              <a:gd name="connsiteX2" fmla="*/ 631179 w 2881794"/>
              <a:gd name="connsiteY2" fmla="*/ 212163 h 503476"/>
              <a:gd name="connsiteX3" fmla="*/ 938676 w 2881794"/>
              <a:gd name="connsiteY3" fmla="*/ 115058 h 503476"/>
              <a:gd name="connsiteX4" fmla="*/ 1294235 w 2881794"/>
              <a:gd name="connsiteY4" fmla="*/ 74597 h 503476"/>
              <a:gd name="connsiteX5" fmla="*/ 1510748 w 2881794"/>
              <a:gd name="connsiteY5" fmla="*/ 1769 h 503476"/>
              <a:gd name="connsiteX6" fmla="*/ 2034759 w 2881794"/>
              <a:gd name="connsiteY6" fmla="*/ 155518 h 503476"/>
              <a:gd name="connsiteX7" fmla="*/ 2409291 w 2881794"/>
              <a:gd name="connsiteY7" fmla="*/ 187887 h 503476"/>
              <a:gd name="connsiteX8" fmla="*/ 2735108 w 2881794"/>
              <a:gd name="connsiteY8" fmla="*/ 115058 h 503476"/>
              <a:gd name="connsiteX9" fmla="*/ 2791753 w 2881794"/>
              <a:gd name="connsiteY9" fmla="*/ 398279 h 503476"/>
              <a:gd name="connsiteX10" fmla="*/ 1513211 w 2881794"/>
              <a:gd name="connsiteY10" fmla="*/ 503476 h 503476"/>
              <a:gd name="connsiteX11" fmla="*/ 0 w 2881794"/>
              <a:gd name="connsiteY11" fmla="*/ 487292 h 503476"/>
              <a:gd name="connsiteX0" fmla="*/ 0 w 2881795"/>
              <a:gd name="connsiteY0" fmla="*/ 488267 h 504451"/>
              <a:gd name="connsiteX1" fmla="*/ 194209 w 2881795"/>
              <a:gd name="connsiteY1" fmla="*/ 196954 h 504451"/>
              <a:gd name="connsiteX2" fmla="*/ 631179 w 2881795"/>
              <a:gd name="connsiteY2" fmla="*/ 213138 h 504451"/>
              <a:gd name="connsiteX3" fmla="*/ 938676 w 2881795"/>
              <a:gd name="connsiteY3" fmla="*/ 116033 h 504451"/>
              <a:gd name="connsiteX4" fmla="*/ 1294235 w 2881795"/>
              <a:gd name="connsiteY4" fmla="*/ 75572 h 504451"/>
              <a:gd name="connsiteX5" fmla="*/ 1510748 w 2881795"/>
              <a:gd name="connsiteY5" fmla="*/ 2744 h 504451"/>
              <a:gd name="connsiteX6" fmla="*/ 1960452 w 2881795"/>
              <a:gd name="connsiteY6" fmla="*/ 180769 h 504451"/>
              <a:gd name="connsiteX7" fmla="*/ 2409291 w 2881795"/>
              <a:gd name="connsiteY7" fmla="*/ 188862 h 504451"/>
              <a:gd name="connsiteX8" fmla="*/ 2735108 w 2881795"/>
              <a:gd name="connsiteY8" fmla="*/ 116033 h 504451"/>
              <a:gd name="connsiteX9" fmla="*/ 2791753 w 2881795"/>
              <a:gd name="connsiteY9" fmla="*/ 399254 h 504451"/>
              <a:gd name="connsiteX10" fmla="*/ 1513211 w 2881795"/>
              <a:gd name="connsiteY10" fmla="*/ 504451 h 504451"/>
              <a:gd name="connsiteX11" fmla="*/ 0 w 2881795"/>
              <a:gd name="connsiteY11" fmla="*/ 488267 h 504451"/>
              <a:gd name="connsiteX0" fmla="*/ 0 w 2877269"/>
              <a:gd name="connsiteY0" fmla="*/ 488267 h 504451"/>
              <a:gd name="connsiteX1" fmla="*/ 194209 w 2877269"/>
              <a:gd name="connsiteY1" fmla="*/ 196954 h 504451"/>
              <a:gd name="connsiteX2" fmla="*/ 631179 w 2877269"/>
              <a:gd name="connsiteY2" fmla="*/ 213138 h 504451"/>
              <a:gd name="connsiteX3" fmla="*/ 938676 w 2877269"/>
              <a:gd name="connsiteY3" fmla="*/ 116033 h 504451"/>
              <a:gd name="connsiteX4" fmla="*/ 1294235 w 2877269"/>
              <a:gd name="connsiteY4" fmla="*/ 75572 h 504451"/>
              <a:gd name="connsiteX5" fmla="*/ 1510748 w 2877269"/>
              <a:gd name="connsiteY5" fmla="*/ 2744 h 504451"/>
              <a:gd name="connsiteX6" fmla="*/ 1960452 w 2877269"/>
              <a:gd name="connsiteY6" fmla="*/ 180769 h 504451"/>
              <a:gd name="connsiteX7" fmla="*/ 2541392 w 2877269"/>
              <a:gd name="connsiteY7" fmla="*/ 132218 h 504451"/>
              <a:gd name="connsiteX8" fmla="*/ 2735108 w 2877269"/>
              <a:gd name="connsiteY8" fmla="*/ 116033 h 504451"/>
              <a:gd name="connsiteX9" fmla="*/ 2791753 w 2877269"/>
              <a:gd name="connsiteY9" fmla="*/ 399254 h 504451"/>
              <a:gd name="connsiteX10" fmla="*/ 1513211 w 2877269"/>
              <a:gd name="connsiteY10" fmla="*/ 504451 h 504451"/>
              <a:gd name="connsiteX11" fmla="*/ 0 w 2877269"/>
              <a:gd name="connsiteY11" fmla="*/ 488267 h 504451"/>
              <a:gd name="connsiteX0" fmla="*/ 0 w 2877269"/>
              <a:gd name="connsiteY0" fmla="*/ 486247 h 502431"/>
              <a:gd name="connsiteX1" fmla="*/ 194209 w 2877269"/>
              <a:gd name="connsiteY1" fmla="*/ 194934 h 502431"/>
              <a:gd name="connsiteX2" fmla="*/ 631179 w 2877269"/>
              <a:gd name="connsiteY2" fmla="*/ 211118 h 502431"/>
              <a:gd name="connsiteX3" fmla="*/ 938676 w 2877269"/>
              <a:gd name="connsiteY3" fmla="*/ 114013 h 502431"/>
              <a:gd name="connsiteX4" fmla="*/ 1294235 w 2877269"/>
              <a:gd name="connsiteY4" fmla="*/ 73552 h 502431"/>
              <a:gd name="connsiteX5" fmla="*/ 1510748 w 2877269"/>
              <a:gd name="connsiteY5" fmla="*/ 724 h 502431"/>
              <a:gd name="connsiteX6" fmla="*/ 2175115 w 2877269"/>
              <a:gd name="connsiteY6" fmla="*/ 122105 h 502431"/>
              <a:gd name="connsiteX7" fmla="*/ 2541392 w 2877269"/>
              <a:gd name="connsiteY7" fmla="*/ 130198 h 502431"/>
              <a:gd name="connsiteX8" fmla="*/ 2735108 w 2877269"/>
              <a:gd name="connsiteY8" fmla="*/ 114013 h 502431"/>
              <a:gd name="connsiteX9" fmla="*/ 2791753 w 2877269"/>
              <a:gd name="connsiteY9" fmla="*/ 397234 h 502431"/>
              <a:gd name="connsiteX10" fmla="*/ 1513211 w 2877269"/>
              <a:gd name="connsiteY10" fmla="*/ 502431 h 502431"/>
              <a:gd name="connsiteX11" fmla="*/ 0 w 2877269"/>
              <a:gd name="connsiteY11" fmla="*/ 486247 h 502431"/>
              <a:gd name="connsiteX0" fmla="*/ 0 w 2877269"/>
              <a:gd name="connsiteY0" fmla="*/ 486233 h 502417"/>
              <a:gd name="connsiteX1" fmla="*/ 194209 w 2877269"/>
              <a:gd name="connsiteY1" fmla="*/ 194920 h 502417"/>
              <a:gd name="connsiteX2" fmla="*/ 631179 w 2877269"/>
              <a:gd name="connsiteY2" fmla="*/ 211104 h 502417"/>
              <a:gd name="connsiteX3" fmla="*/ 1062520 w 2877269"/>
              <a:gd name="connsiteY3" fmla="*/ 105907 h 502417"/>
              <a:gd name="connsiteX4" fmla="*/ 1294235 w 2877269"/>
              <a:gd name="connsiteY4" fmla="*/ 73538 h 502417"/>
              <a:gd name="connsiteX5" fmla="*/ 1510748 w 2877269"/>
              <a:gd name="connsiteY5" fmla="*/ 710 h 502417"/>
              <a:gd name="connsiteX6" fmla="*/ 2175115 w 2877269"/>
              <a:gd name="connsiteY6" fmla="*/ 122091 h 502417"/>
              <a:gd name="connsiteX7" fmla="*/ 2541392 w 2877269"/>
              <a:gd name="connsiteY7" fmla="*/ 130184 h 502417"/>
              <a:gd name="connsiteX8" fmla="*/ 2735108 w 2877269"/>
              <a:gd name="connsiteY8" fmla="*/ 113999 h 502417"/>
              <a:gd name="connsiteX9" fmla="*/ 2791753 w 2877269"/>
              <a:gd name="connsiteY9" fmla="*/ 397220 h 502417"/>
              <a:gd name="connsiteX10" fmla="*/ 1513211 w 2877269"/>
              <a:gd name="connsiteY10" fmla="*/ 502417 h 502417"/>
              <a:gd name="connsiteX11" fmla="*/ 0 w 2877269"/>
              <a:gd name="connsiteY11" fmla="*/ 486233 h 502417"/>
              <a:gd name="connsiteX0" fmla="*/ 0 w 2877269"/>
              <a:gd name="connsiteY0" fmla="*/ 486233 h 502417"/>
              <a:gd name="connsiteX1" fmla="*/ 194209 w 2877269"/>
              <a:gd name="connsiteY1" fmla="*/ 194920 h 502417"/>
              <a:gd name="connsiteX2" fmla="*/ 631179 w 2877269"/>
              <a:gd name="connsiteY2" fmla="*/ 211104 h 502417"/>
              <a:gd name="connsiteX3" fmla="*/ 877177 w 2877269"/>
              <a:gd name="connsiteY3" fmla="*/ 171141 h 502417"/>
              <a:gd name="connsiteX4" fmla="*/ 1062520 w 2877269"/>
              <a:gd name="connsiteY4" fmla="*/ 105907 h 502417"/>
              <a:gd name="connsiteX5" fmla="*/ 1294235 w 2877269"/>
              <a:gd name="connsiteY5" fmla="*/ 73538 h 502417"/>
              <a:gd name="connsiteX6" fmla="*/ 1510748 w 2877269"/>
              <a:gd name="connsiteY6" fmla="*/ 710 h 502417"/>
              <a:gd name="connsiteX7" fmla="*/ 2175115 w 2877269"/>
              <a:gd name="connsiteY7" fmla="*/ 122091 h 502417"/>
              <a:gd name="connsiteX8" fmla="*/ 2541392 w 2877269"/>
              <a:gd name="connsiteY8" fmla="*/ 130184 h 502417"/>
              <a:gd name="connsiteX9" fmla="*/ 2735108 w 2877269"/>
              <a:gd name="connsiteY9" fmla="*/ 113999 h 502417"/>
              <a:gd name="connsiteX10" fmla="*/ 2791753 w 2877269"/>
              <a:gd name="connsiteY10" fmla="*/ 397220 h 502417"/>
              <a:gd name="connsiteX11" fmla="*/ 1513211 w 2877269"/>
              <a:gd name="connsiteY11" fmla="*/ 502417 h 502417"/>
              <a:gd name="connsiteX12" fmla="*/ 0 w 2877269"/>
              <a:gd name="connsiteY12" fmla="*/ 486233 h 50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7269" h="502417">
                <a:moveTo>
                  <a:pt x="0" y="486233"/>
                </a:moveTo>
                <a:cubicBezTo>
                  <a:pt x="41809" y="441727"/>
                  <a:pt x="89013" y="240775"/>
                  <a:pt x="194209" y="194920"/>
                </a:cubicBezTo>
                <a:cubicBezTo>
                  <a:pt x="299405" y="149065"/>
                  <a:pt x="517351" y="215067"/>
                  <a:pt x="631179" y="211104"/>
                </a:cubicBezTo>
                <a:cubicBezTo>
                  <a:pt x="745007" y="207141"/>
                  <a:pt x="805287" y="188674"/>
                  <a:pt x="877177" y="171141"/>
                </a:cubicBezTo>
                <a:cubicBezTo>
                  <a:pt x="949067" y="153608"/>
                  <a:pt x="993011" y="122174"/>
                  <a:pt x="1062520" y="105907"/>
                </a:cubicBezTo>
                <a:cubicBezTo>
                  <a:pt x="1132029" y="89640"/>
                  <a:pt x="1219530" y="91071"/>
                  <a:pt x="1294235" y="73538"/>
                </a:cubicBezTo>
                <a:cubicBezTo>
                  <a:pt x="1368940" y="56005"/>
                  <a:pt x="1363935" y="-7382"/>
                  <a:pt x="1510748" y="710"/>
                </a:cubicBezTo>
                <a:cubicBezTo>
                  <a:pt x="1657561" y="8802"/>
                  <a:pt x="2003341" y="100512"/>
                  <a:pt x="2175115" y="122091"/>
                </a:cubicBezTo>
                <a:cubicBezTo>
                  <a:pt x="2346889" y="143670"/>
                  <a:pt x="2448060" y="131533"/>
                  <a:pt x="2541392" y="130184"/>
                </a:cubicBezTo>
                <a:cubicBezTo>
                  <a:pt x="2634724" y="128835"/>
                  <a:pt x="2693381" y="69493"/>
                  <a:pt x="2735108" y="113999"/>
                </a:cubicBezTo>
                <a:cubicBezTo>
                  <a:pt x="2776835" y="158505"/>
                  <a:pt x="2995403" y="332484"/>
                  <a:pt x="2791753" y="397220"/>
                </a:cubicBezTo>
                <a:cubicBezTo>
                  <a:pt x="2588104" y="461956"/>
                  <a:pt x="1987944" y="491628"/>
                  <a:pt x="1513211" y="502417"/>
                </a:cubicBezTo>
                <a:lnTo>
                  <a:pt x="0" y="48623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E4F3DA-8A53-4040-A26B-77CEEBB5C494}"/>
              </a:ext>
            </a:extLst>
          </p:cNvPr>
          <p:cNvSpPr txBox="1"/>
          <p:nvPr/>
        </p:nvSpPr>
        <p:spPr>
          <a:xfrm>
            <a:off x="7140798" y="3844071"/>
            <a:ext cx="1786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Thermal deformations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C20CF-0619-4205-996F-61D43973E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(2) - Goals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61C17-6425-4E80-8D47-CEB393D20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9" y="843727"/>
            <a:ext cx="2592288" cy="129613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No damage</a:t>
            </a:r>
          </a:p>
          <a:p>
            <a:pPr marL="700088" lvl="3" indent="-342900">
              <a:buFont typeface="Arial" panose="020B0604020202020204" pitchFamily="34" charset="0"/>
              <a:buChar char="•"/>
            </a:pPr>
            <a:r>
              <a:rPr lang="en-US" dirty="0"/>
              <a:t>No melting (</a:t>
            </a:r>
            <a:r>
              <a:rPr lang="en-US" i="1" dirty="0"/>
              <a:t>temperature</a:t>
            </a:r>
            <a:r>
              <a:rPr lang="en-US" dirty="0"/>
              <a:t>)</a:t>
            </a:r>
          </a:p>
          <a:p>
            <a:pPr marL="700088" lvl="3" indent="-342900">
              <a:buFont typeface="Arial" panose="020B0604020202020204" pitchFamily="34" charset="0"/>
              <a:buChar char="•"/>
            </a:pPr>
            <a:r>
              <a:rPr lang="en-US" dirty="0"/>
              <a:t>Acceptable </a:t>
            </a:r>
            <a:r>
              <a:rPr lang="en-US" i="1" dirty="0"/>
              <a:t>stresses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CA54E-855A-4E17-8C86-8C6C7A5285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B9BEC-2ACE-496B-8B6F-6D6F6F29AB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76E4C8-9A53-4BD6-85EB-79835DDD105B}"/>
              </a:ext>
            </a:extLst>
          </p:cNvPr>
          <p:cNvSpPr/>
          <p:nvPr/>
        </p:nvSpPr>
        <p:spPr>
          <a:xfrm>
            <a:off x="3941831" y="1052093"/>
            <a:ext cx="216024" cy="5364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CDDC626-F664-4ED4-8405-0EA99039D41D}"/>
              </a:ext>
            </a:extLst>
          </p:cNvPr>
          <p:cNvGrpSpPr/>
          <p:nvPr/>
        </p:nvGrpSpPr>
        <p:grpSpPr>
          <a:xfrm>
            <a:off x="2781943" y="672237"/>
            <a:ext cx="1931690" cy="1296144"/>
            <a:chOff x="3059832" y="843728"/>
            <a:chExt cx="1931690" cy="129614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91F140-186D-477F-8FF8-7FDBDC4F83D2}"/>
                </a:ext>
              </a:extLst>
            </p:cNvPr>
            <p:cNvSpPr/>
            <p:nvPr/>
          </p:nvSpPr>
          <p:spPr>
            <a:xfrm>
              <a:off x="4343450" y="843728"/>
              <a:ext cx="648072" cy="12961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DA13E583-294C-48C1-94EB-625C75F69B2C}"/>
                </a:ext>
              </a:extLst>
            </p:cNvPr>
            <p:cNvSpPr/>
            <p:nvPr/>
          </p:nvSpPr>
          <p:spPr>
            <a:xfrm>
              <a:off x="3059832" y="915737"/>
              <a:ext cx="1098023" cy="1152126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power</a:t>
              </a:r>
              <a:endParaRPr lang="en-GB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C80DA99-0400-4544-9105-0B639088C95C}"/>
              </a:ext>
            </a:extLst>
          </p:cNvPr>
          <p:cNvGrpSpPr/>
          <p:nvPr/>
        </p:nvGrpSpPr>
        <p:grpSpPr>
          <a:xfrm>
            <a:off x="5998860" y="637760"/>
            <a:ext cx="2941831" cy="2052055"/>
            <a:chOff x="5998860" y="637760"/>
            <a:chExt cx="2941831" cy="20520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C612AED-E3D5-4151-95F1-75CCD6D62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03760" y="904763"/>
              <a:ext cx="1656184" cy="178505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9DCE3A-EBDA-4305-AE07-006B19E8A90F}"/>
                </a:ext>
              </a:extLst>
            </p:cNvPr>
            <p:cNvSpPr txBox="1"/>
            <p:nvPr/>
          </p:nvSpPr>
          <p:spPr>
            <a:xfrm>
              <a:off x="5998860" y="637760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Scientists don’t want this…</a:t>
              </a:r>
              <a:endParaRPr lang="en-GB" dirty="0"/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ACA55CF-D03A-4765-A8CA-52709FC42A52}"/>
              </a:ext>
            </a:extLst>
          </p:cNvPr>
          <p:cNvSpPr txBox="1">
            <a:spLocks/>
          </p:cNvSpPr>
          <p:nvPr/>
        </p:nvSpPr>
        <p:spPr bwMode="gray">
          <a:xfrm>
            <a:off x="311890" y="3974800"/>
            <a:ext cx="3221871" cy="13535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Arial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500"/>
              </a:spcAft>
              <a:buFont typeface="Arial" pitchFamily="34" charset="0"/>
              <a:buNone/>
              <a:defRPr sz="17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7188" indent="-1746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80000"/>
              <a:buFont typeface="Wingdings" pitchFamily="2" charset="2"/>
              <a:buChar char="l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174625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ITCOfficinaSans LT Book" pitchFamily="2" charset="0"/>
              <a:buChar char="&gt;"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2"/>
            </a:pPr>
            <a:r>
              <a:rPr lang="en-US" dirty="0"/>
              <a:t>Optical performance (“shape/flatness”)</a:t>
            </a:r>
            <a:endParaRPr lang="en-GB" dirty="0"/>
          </a:p>
          <a:p>
            <a:pPr marL="700088" lvl="3" indent="-34290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GB" dirty="0" err="1"/>
              <a:t>eformation</a:t>
            </a:r>
            <a:r>
              <a:rPr lang="en-GB" dirty="0"/>
              <a:t> of optics should not distort </a:t>
            </a:r>
            <a:r>
              <a:rPr lang="en-GB" i="1" dirty="0" err="1"/>
              <a:t>wavefront</a:t>
            </a:r>
            <a:endParaRPr lang="en-GB" i="1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F95FAE-CAA5-46B8-AA0D-60D77579E931}"/>
              </a:ext>
            </a:extLst>
          </p:cNvPr>
          <p:cNvGrpSpPr/>
          <p:nvPr/>
        </p:nvGrpSpPr>
        <p:grpSpPr>
          <a:xfrm>
            <a:off x="4343450" y="4442411"/>
            <a:ext cx="4426984" cy="971321"/>
            <a:chOff x="4343450" y="4442411"/>
            <a:chExt cx="4426984" cy="97132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868FB35-27F4-4345-B8B6-EF676E139A7E}"/>
                </a:ext>
              </a:extLst>
            </p:cNvPr>
            <p:cNvGrpSpPr/>
            <p:nvPr/>
          </p:nvGrpSpPr>
          <p:grpSpPr>
            <a:xfrm>
              <a:off x="4343450" y="4442411"/>
              <a:ext cx="2820838" cy="885902"/>
              <a:chOff x="4644008" y="4352580"/>
              <a:chExt cx="2820838" cy="885902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676388C-8AD4-4D92-8452-7471455212DC}"/>
                  </a:ext>
                </a:extLst>
              </p:cNvPr>
              <p:cNvSpPr/>
              <p:nvPr/>
            </p:nvSpPr>
            <p:spPr>
              <a:xfrm>
                <a:off x="4644008" y="4448846"/>
                <a:ext cx="2820838" cy="78963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3D9AE57-24BF-47FD-8FA4-FB3F550191B9}"/>
                  </a:ext>
                </a:extLst>
              </p:cNvPr>
              <p:cNvSpPr/>
              <p:nvPr/>
            </p:nvSpPr>
            <p:spPr>
              <a:xfrm>
                <a:off x="4644008" y="4352580"/>
                <a:ext cx="2820838" cy="216024"/>
              </a:xfrm>
              <a:custGeom>
                <a:avLst/>
                <a:gdLst>
                  <a:gd name="connsiteX0" fmla="*/ 10079 w 2714619"/>
                  <a:gd name="connsiteY0" fmla="*/ 121394 h 344244"/>
                  <a:gd name="connsiteX1" fmla="*/ 317576 w 2714619"/>
                  <a:gd name="connsiteY1" fmla="*/ 13 h 344244"/>
                  <a:gd name="connsiteX2" fmla="*/ 625073 w 2714619"/>
                  <a:gd name="connsiteY2" fmla="*/ 113302 h 344244"/>
                  <a:gd name="connsiteX3" fmla="*/ 1053951 w 2714619"/>
                  <a:gd name="connsiteY3" fmla="*/ 80933 h 344244"/>
                  <a:gd name="connsiteX4" fmla="*/ 1329080 w 2714619"/>
                  <a:gd name="connsiteY4" fmla="*/ 32381 h 344244"/>
                  <a:gd name="connsiteX5" fmla="*/ 1499013 w 2714619"/>
                  <a:gd name="connsiteY5" fmla="*/ 137578 h 344244"/>
                  <a:gd name="connsiteX6" fmla="*/ 1879339 w 2714619"/>
                  <a:gd name="connsiteY6" fmla="*/ 89025 h 344244"/>
                  <a:gd name="connsiteX7" fmla="*/ 2073548 w 2714619"/>
                  <a:gd name="connsiteY7" fmla="*/ 40473 h 344244"/>
                  <a:gd name="connsiteX8" fmla="*/ 2324401 w 2714619"/>
                  <a:gd name="connsiteY8" fmla="*/ 129486 h 344244"/>
                  <a:gd name="connsiteX9" fmla="*/ 2550978 w 2714619"/>
                  <a:gd name="connsiteY9" fmla="*/ 72841 h 344244"/>
                  <a:gd name="connsiteX10" fmla="*/ 2712818 w 2714619"/>
                  <a:gd name="connsiteY10" fmla="*/ 153762 h 344244"/>
                  <a:gd name="connsiteX11" fmla="*/ 2445781 w 2714619"/>
                  <a:gd name="connsiteY11" fmla="*/ 339879 h 344244"/>
                  <a:gd name="connsiteX12" fmla="*/ 1685130 w 2714619"/>
                  <a:gd name="connsiteY12" fmla="*/ 283234 h 344244"/>
                  <a:gd name="connsiteX13" fmla="*/ 778822 w 2714619"/>
                  <a:gd name="connsiteY13" fmla="*/ 258958 h 344244"/>
                  <a:gd name="connsiteX14" fmla="*/ 139551 w 2714619"/>
                  <a:gd name="connsiteY14" fmla="*/ 291326 h 344244"/>
                  <a:gd name="connsiteX15" fmla="*/ 10079 w 2714619"/>
                  <a:gd name="connsiteY15" fmla="*/ 121394 h 344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714619" h="344244">
                    <a:moveTo>
                      <a:pt x="10079" y="121394"/>
                    </a:moveTo>
                    <a:cubicBezTo>
                      <a:pt x="39750" y="72842"/>
                      <a:pt x="215077" y="1362"/>
                      <a:pt x="317576" y="13"/>
                    </a:cubicBezTo>
                    <a:cubicBezTo>
                      <a:pt x="420075" y="-1336"/>
                      <a:pt x="502344" y="99815"/>
                      <a:pt x="625073" y="113302"/>
                    </a:cubicBezTo>
                    <a:cubicBezTo>
                      <a:pt x="747802" y="126789"/>
                      <a:pt x="936617" y="94420"/>
                      <a:pt x="1053951" y="80933"/>
                    </a:cubicBezTo>
                    <a:cubicBezTo>
                      <a:pt x="1171286" y="67446"/>
                      <a:pt x="1254903" y="22940"/>
                      <a:pt x="1329080" y="32381"/>
                    </a:cubicBezTo>
                    <a:cubicBezTo>
                      <a:pt x="1403257" y="41822"/>
                      <a:pt x="1407303" y="128137"/>
                      <a:pt x="1499013" y="137578"/>
                    </a:cubicBezTo>
                    <a:cubicBezTo>
                      <a:pt x="1590723" y="147019"/>
                      <a:pt x="1783583" y="105209"/>
                      <a:pt x="1879339" y="89025"/>
                    </a:cubicBezTo>
                    <a:cubicBezTo>
                      <a:pt x="1975095" y="72841"/>
                      <a:pt x="1999371" y="33730"/>
                      <a:pt x="2073548" y="40473"/>
                    </a:cubicBezTo>
                    <a:cubicBezTo>
                      <a:pt x="2147725" y="47216"/>
                      <a:pt x="2244829" y="124091"/>
                      <a:pt x="2324401" y="129486"/>
                    </a:cubicBezTo>
                    <a:cubicBezTo>
                      <a:pt x="2403973" y="134881"/>
                      <a:pt x="2486242" y="68795"/>
                      <a:pt x="2550978" y="72841"/>
                    </a:cubicBezTo>
                    <a:cubicBezTo>
                      <a:pt x="2615714" y="76887"/>
                      <a:pt x="2730351" y="109256"/>
                      <a:pt x="2712818" y="153762"/>
                    </a:cubicBezTo>
                    <a:cubicBezTo>
                      <a:pt x="2695285" y="198268"/>
                      <a:pt x="2617062" y="318300"/>
                      <a:pt x="2445781" y="339879"/>
                    </a:cubicBezTo>
                    <a:cubicBezTo>
                      <a:pt x="2274500" y="361458"/>
                      <a:pt x="1962957" y="296721"/>
                      <a:pt x="1685130" y="283234"/>
                    </a:cubicBezTo>
                    <a:cubicBezTo>
                      <a:pt x="1407303" y="269747"/>
                      <a:pt x="1036418" y="257609"/>
                      <a:pt x="778822" y="258958"/>
                    </a:cubicBezTo>
                    <a:cubicBezTo>
                      <a:pt x="521226" y="260307"/>
                      <a:pt x="264977" y="310207"/>
                      <a:pt x="139551" y="291326"/>
                    </a:cubicBezTo>
                    <a:cubicBezTo>
                      <a:pt x="14125" y="272445"/>
                      <a:pt x="-19592" y="169946"/>
                      <a:pt x="10079" y="121394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2CE5B1D-0FDA-4191-8E0B-521476CD88D4}"/>
                </a:ext>
              </a:extLst>
            </p:cNvPr>
            <p:cNvSpPr txBox="1"/>
            <p:nvPr/>
          </p:nvSpPr>
          <p:spPr>
            <a:xfrm>
              <a:off x="7140798" y="4490402"/>
              <a:ext cx="16296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X-ray optics</a:t>
              </a:r>
            </a:p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With initial surface shape</a:t>
              </a:r>
              <a:endParaRPr lang="en-GB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C411F28-35B0-45A3-8938-1C070D5CB3C3}"/>
              </a:ext>
            </a:extLst>
          </p:cNvPr>
          <p:cNvCxnSpPr/>
          <p:nvPr/>
        </p:nvCxnSpPr>
        <p:spPr>
          <a:xfrm>
            <a:off x="323528" y="2785492"/>
            <a:ext cx="8322253" cy="0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10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3.33333E-6 -0.08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3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43" grpId="0"/>
      <p:bldP spid="8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Introduction (3) –</a:t>
            </a:r>
            <a:r>
              <a:rPr lang="en-US" dirty="0"/>
              <a:t> </a:t>
            </a:r>
            <a:r>
              <a:rPr lang="en-US" i="1" dirty="0"/>
              <a:t>Typical Power D</a:t>
            </a:r>
            <a:r>
              <a:rPr lang="en-US" sz="1600" i="1" dirty="0"/>
              <a:t>esign process</a:t>
            </a:r>
            <a:endParaRPr lang="en-GB" sz="1600" i="1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FFB22E-CBD3-499F-8018-BF8A7EE286EA}"/>
              </a:ext>
            </a:extLst>
          </p:cNvPr>
          <p:cNvSpPr/>
          <p:nvPr/>
        </p:nvSpPr>
        <p:spPr>
          <a:xfrm>
            <a:off x="584445" y="2907658"/>
            <a:ext cx="1549578" cy="929747"/>
          </a:xfrm>
          <a:custGeom>
            <a:avLst/>
            <a:gdLst>
              <a:gd name="connsiteX0" fmla="*/ 0 w 1549578"/>
              <a:gd name="connsiteY0" fmla="*/ 92975 h 929747"/>
              <a:gd name="connsiteX1" fmla="*/ 92975 w 1549578"/>
              <a:gd name="connsiteY1" fmla="*/ 0 h 929747"/>
              <a:gd name="connsiteX2" fmla="*/ 1456603 w 1549578"/>
              <a:gd name="connsiteY2" fmla="*/ 0 h 929747"/>
              <a:gd name="connsiteX3" fmla="*/ 1549578 w 1549578"/>
              <a:gd name="connsiteY3" fmla="*/ 92975 h 929747"/>
              <a:gd name="connsiteX4" fmla="*/ 1549578 w 1549578"/>
              <a:gd name="connsiteY4" fmla="*/ 836772 h 929747"/>
              <a:gd name="connsiteX5" fmla="*/ 1456603 w 1549578"/>
              <a:gd name="connsiteY5" fmla="*/ 929747 h 929747"/>
              <a:gd name="connsiteX6" fmla="*/ 92975 w 1549578"/>
              <a:gd name="connsiteY6" fmla="*/ 929747 h 929747"/>
              <a:gd name="connsiteX7" fmla="*/ 0 w 1549578"/>
              <a:gd name="connsiteY7" fmla="*/ 836772 h 929747"/>
              <a:gd name="connsiteX8" fmla="*/ 0 w 1549578"/>
              <a:gd name="connsiteY8" fmla="*/ 92975 h 929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9578" h="929747">
                <a:moveTo>
                  <a:pt x="0" y="92975"/>
                </a:moveTo>
                <a:cubicBezTo>
                  <a:pt x="0" y="41626"/>
                  <a:pt x="41626" y="0"/>
                  <a:pt x="92975" y="0"/>
                </a:cubicBezTo>
                <a:lnTo>
                  <a:pt x="1456603" y="0"/>
                </a:lnTo>
                <a:cubicBezTo>
                  <a:pt x="1507952" y="0"/>
                  <a:pt x="1549578" y="41626"/>
                  <a:pt x="1549578" y="92975"/>
                </a:cubicBezTo>
                <a:lnTo>
                  <a:pt x="1549578" y="836772"/>
                </a:lnTo>
                <a:cubicBezTo>
                  <a:pt x="1549578" y="888121"/>
                  <a:pt x="1507952" y="929747"/>
                  <a:pt x="1456603" y="929747"/>
                </a:cubicBezTo>
                <a:lnTo>
                  <a:pt x="92975" y="929747"/>
                </a:lnTo>
                <a:cubicBezTo>
                  <a:pt x="41626" y="929747"/>
                  <a:pt x="0" y="888121"/>
                  <a:pt x="0" y="836772"/>
                </a:cubicBezTo>
                <a:lnTo>
                  <a:pt x="0" y="9297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381" tIns="84381" rIns="84381" bIns="84381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kern="1200" dirty="0"/>
              <a:t>OASYS/</a:t>
            </a:r>
          </a:p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i="1" kern="1200" dirty="0" err="1"/>
              <a:t>Xoppy</a:t>
            </a:r>
            <a:endParaRPr lang="en-US" sz="1500" i="1" kern="1200" dirty="0"/>
          </a:p>
        </p:txBody>
      </p:sp>
      <p:sp>
        <p:nvSpPr>
          <p:cNvPr id="4" name="Arrow: Curved Up 3">
            <a:extLst>
              <a:ext uri="{FF2B5EF4-FFF2-40B4-BE49-F238E27FC236}">
                <a16:creationId xmlns:a16="http://schemas.microsoft.com/office/drawing/2014/main" id="{BFA21C6A-5DB6-45C2-ACDF-890016443C7B}"/>
              </a:ext>
            </a:extLst>
          </p:cNvPr>
          <p:cNvSpPr/>
          <p:nvPr/>
        </p:nvSpPr>
        <p:spPr>
          <a:xfrm flipH="1">
            <a:off x="5575850" y="3840584"/>
            <a:ext cx="2520280" cy="792088"/>
          </a:xfrm>
          <a:prstGeom prst="curvedUp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E9AE87-9784-4FE9-AEEC-B345716E8AF6}"/>
              </a:ext>
            </a:extLst>
          </p:cNvPr>
          <p:cNvGrpSpPr/>
          <p:nvPr/>
        </p:nvGrpSpPr>
        <p:grpSpPr>
          <a:xfrm>
            <a:off x="2288981" y="2907658"/>
            <a:ext cx="2014451" cy="2164511"/>
            <a:chOff x="2288981" y="2907658"/>
            <a:chExt cx="2014451" cy="216451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1A4B0D-8789-4EF3-9206-275C3868B2B6}"/>
                </a:ext>
              </a:extLst>
            </p:cNvPr>
            <p:cNvSpPr/>
            <p:nvPr/>
          </p:nvSpPr>
          <p:spPr>
            <a:xfrm>
              <a:off x="2288981" y="3180384"/>
              <a:ext cx="328510" cy="384295"/>
            </a:xfrm>
            <a:custGeom>
              <a:avLst/>
              <a:gdLst>
                <a:gd name="connsiteX0" fmla="*/ 0 w 328510"/>
                <a:gd name="connsiteY0" fmla="*/ 76859 h 384295"/>
                <a:gd name="connsiteX1" fmla="*/ 164255 w 328510"/>
                <a:gd name="connsiteY1" fmla="*/ 76859 h 384295"/>
                <a:gd name="connsiteX2" fmla="*/ 164255 w 328510"/>
                <a:gd name="connsiteY2" fmla="*/ 0 h 384295"/>
                <a:gd name="connsiteX3" fmla="*/ 328510 w 328510"/>
                <a:gd name="connsiteY3" fmla="*/ 192148 h 384295"/>
                <a:gd name="connsiteX4" fmla="*/ 164255 w 328510"/>
                <a:gd name="connsiteY4" fmla="*/ 384295 h 384295"/>
                <a:gd name="connsiteX5" fmla="*/ 164255 w 328510"/>
                <a:gd name="connsiteY5" fmla="*/ 307436 h 384295"/>
                <a:gd name="connsiteX6" fmla="*/ 0 w 328510"/>
                <a:gd name="connsiteY6" fmla="*/ 307436 h 384295"/>
                <a:gd name="connsiteX7" fmla="*/ 0 w 328510"/>
                <a:gd name="connsiteY7" fmla="*/ 76859 h 38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510" h="384295">
                  <a:moveTo>
                    <a:pt x="0" y="76859"/>
                  </a:moveTo>
                  <a:lnTo>
                    <a:pt x="164255" y="76859"/>
                  </a:lnTo>
                  <a:lnTo>
                    <a:pt x="164255" y="0"/>
                  </a:lnTo>
                  <a:lnTo>
                    <a:pt x="328510" y="192148"/>
                  </a:lnTo>
                  <a:lnTo>
                    <a:pt x="164255" y="384295"/>
                  </a:lnTo>
                  <a:lnTo>
                    <a:pt x="164255" y="307436"/>
                  </a:lnTo>
                  <a:lnTo>
                    <a:pt x="0" y="307436"/>
                  </a:lnTo>
                  <a:lnTo>
                    <a:pt x="0" y="76859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6859" rIns="98553" bIns="7685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4B3E9E-184F-4AA7-92AF-E9F466546B97}"/>
                </a:ext>
              </a:extLst>
            </p:cNvPr>
            <p:cNvSpPr/>
            <p:nvPr/>
          </p:nvSpPr>
          <p:spPr>
            <a:xfrm>
              <a:off x="2753854" y="2907658"/>
              <a:ext cx="1549578" cy="929747"/>
            </a:xfrm>
            <a:custGeom>
              <a:avLst/>
              <a:gdLst>
                <a:gd name="connsiteX0" fmla="*/ 0 w 1549578"/>
                <a:gd name="connsiteY0" fmla="*/ 92975 h 929747"/>
                <a:gd name="connsiteX1" fmla="*/ 92975 w 1549578"/>
                <a:gd name="connsiteY1" fmla="*/ 0 h 929747"/>
                <a:gd name="connsiteX2" fmla="*/ 1456603 w 1549578"/>
                <a:gd name="connsiteY2" fmla="*/ 0 h 929747"/>
                <a:gd name="connsiteX3" fmla="*/ 1549578 w 1549578"/>
                <a:gd name="connsiteY3" fmla="*/ 92975 h 929747"/>
                <a:gd name="connsiteX4" fmla="*/ 1549578 w 1549578"/>
                <a:gd name="connsiteY4" fmla="*/ 836772 h 929747"/>
                <a:gd name="connsiteX5" fmla="*/ 1456603 w 1549578"/>
                <a:gd name="connsiteY5" fmla="*/ 929747 h 929747"/>
                <a:gd name="connsiteX6" fmla="*/ 92975 w 1549578"/>
                <a:gd name="connsiteY6" fmla="*/ 929747 h 929747"/>
                <a:gd name="connsiteX7" fmla="*/ 0 w 1549578"/>
                <a:gd name="connsiteY7" fmla="*/ 836772 h 929747"/>
                <a:gd name="connsiteX8" fmla="*/ 0 w 1549578"/>
                <a:gd name="connsiteY8" fmla="*/ 92975 h 92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9578" h="929747">
                  <a:moveTo>
                    <a:pt x="0" y="92975"/>
                  </a:moveTo>
                  <a:cubicBezTo>
                    <a:pt x="0" y="41626"/>
                    <a:pt x="41626" y="0"/>
                    <a:pt x="92975" y="0"/>
                  </a:cubicBezTo>
                  <a:lnTo>
                    <a:pt x="1456603" y="0"/>
                  </a:lnTo>
                  <a:cubicBezTo>
                    <a:pt x="1507952" y="0"/>
                    <a:pt x="1549578" y="41626"/>
                    <a:pt x="1549578" y="92975"/>
                  </a:cubicBezTo>
                  <a:lnTo>
                    <a:pt x="1549578" y="836772"/>
                  </a:lnTo>
                  <a:cubicBezTo>
                    <a:pt x="1549578" y="888121"/>
                    <a:pt x="1507952" y="929747"/>
                    <a:pt x="1456603" y="929747"/>
                  </a:cubicBezTo>
                  <a:lnTo>
                    <a:pt x="92975" y="929747"/>
                  </a:lnTo>
                  <a:cubicBezTo>
                    <a:pt x="41626" y="929747"/>
                    <a:pt x="0" y="888121"/>
                    <a:pt x="0" y="836772"/>
                  </a:cubicBezTo>
                  <a:lnTo>
                    <a:pt x="0" y="92975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381" tIns="84381" rIns="84381" bIns="84381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Heat Load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D57CE73-CD44-4D4D-A67A-2790FD0D2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2606" y="4193175"/>
              <a:ext cx="1728192" cy="87899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7DFF14-5283-415D-9697-049A334C3C15}"/>
              </a:ext>
            </a:extLst>
          </p:cNvPr>
          <p:cNvGrpSpPr/>
          <p:nvPr/>
        </p:nvGrpSpPr>
        <p:grpSpPr>
          <a:xfrm>
            <a:off x="4458391" y="1069799"/>
            <a:ext cx="2375887" cy="2767606"/>
            <a:chOff x="4458391" y="1069799"/>
            <a:chExt cx="2375887" cy="276760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04F95C-9BB8-4E05-B7ED-B264AD9B455F}"/>
                </a:ext>
              </a:extLst>
            </p:cNvPr>
            <p:cNvSpPr/>
            <p:nvPr/>
          </p:nvSpPr>
          <p:spPr>
            <a:xfrm>
              <a:off x="4458391" y="3180384"/>
              <a:ext cx="328510" cy="384295"/>
            </a:xfrm>
            <a:custGeom>
              <a:avLst/>
              <a:gdLst>
                <a:gd name="connsiteX0" fmla="*/ 0 w 328510"/>
                <a:gd name="connsiteY0" fmla="*/ 76859 h 384295"/>
                <a:gd name="connsiteX1" fmla="*/ 164255 w 328510"/>
                <a:gd name="connsiteY1" fmla="*/ 76859 h 384295"/>
                <a:gd name="connsiteX2" fmla="*/ 164255 w 328510"/>
                <a:gd name="connsiteY2" fmla="*/ 0 h 384295"/>
                <a:gd name="connsiteX3" fmla="*/ 328510 w 328510"/>
                <a:gd name="connsiteY3" fmla="*/ 192148 h 384295"/>
                <a:gd name="connsiteX4" fmla="*/ 164255 w 328510"/>
                <a:gd name="connsiteY4" fmla="*/ 384295 h 384295"/>
                <a:gd name="connsiteX5" fmla="*/ 164255 w 328510"/>
                <a:gd name="connsiteY5" fmla="*/ 307436 h 384295"/>
                <a:gd name="connsiteX6" fmla="*/ 0 w 328510"/>
                <a:gd name="connsiteY6" fmla="*/ 307436 h 384295"/>
                <a:gd name="connsiteX7" fmla="*/ 0 w 328510"/>
                <a:gd name="connsiteY7" fmla="*/ 76859 h 38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510" h="384295">
                  <a:moveTo>
                    <a:pt x="0" y="76859"/>
                  </a:moveTo>
                  <a:lnTo>
                    <a:pt x="164255" y="76859"/>
                  </a:lnTo>
                  <a:lnTo>
                    <a:pt x="164255" y="0"/>
                  </a:lnTo>
                  <a:lnTo>
                    <a:pt x="328510" y="192148"/>
                  </a:lnTo>
                  <a:lnTo>
                    <a:pt x="164255" y="384295"/>
                  </a:lnTo>
                  <a:lnTo>
                    <a:pt x="164255" y="307436"/>
                  </a:lnTo>
                  <a:lnTo>
                    <a:pt x="0" y="307436"/>
                  </a:lnTo>
                  <a:lnTo>
                    <a:pt x="0" y="76859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6859" rIns="98553" bIns="7685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E525468-5FF6-4508-B9AB-3A4AB8F8FEA6}"/>
                </a:ext>
              </a:extLst>
            </p:cNvPr>
            <p:cNvSpPr/>
            <p:nvPr/>
          </p:nvSpPr>
          <p:spPr>
            <a:xfrm>
              <a:off x="4923264" y="2907658"/>
              <a:ext cx="1549578" cy="929747"/>
            </a:xfrm>
            <a:custGeom>
              <a:avLst/>
              <a:gdLst>
                <a:gd name="connsiteX0" fmla="*/ 0 w 1549578"/>
                <a:gd name="connsiteY0" fmla="*/ 92975 h 929747"/>
                <a:gd name="connsiteX1" fmla="*/ 92975 w 1549578"/>
                <a:gd name="connsiteY1" fmla="*/ 0 h 929747"/>
                <a:gd name="connsiteX2" fmla="*/ 1456603 w 1549578"/>
                <a:gd name="connsiteY2" fmla="*/ 0 h 929747"/>
                <a:gd name="connsiteX3" fmla="*/ 1549578 w 1549578"/>
                <a:gd name="connsiteY3" fmla="*/ 92975 h 929747"/>
                <a:gd name="connsiteX4" fmla="*/ 1549578 w 1549578"/>
                <a:gd name="connsiteY4" fmla="*/ 836772 h 929747"/>
                <a:gd name="connsiteX5" fmla="*/ 1456603 w 1549578"/>
                <a:gd name="connsiteY5" fmla="*/ 929747 h 929747"/>
                <a:gd name="connsiteX6" fmla="*/ 92975 w 1549578"/>
                <a:gd name="connsiteY6" fmla="*/ 929747 h 929747"/>
                <a:gd name="connsiteX7" fmla="*/ 0 w 1549578"/>
                <a:gd name="connsiteY7" fmla="*/ 836772 h 929747"/>
                <a:gd name="connsiteX8" fmla="*/ 0 w 1549578"/>
                <a:gd name="connsiteY8" fmla="*/ 92975 h 92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9578" h="929747">
                  <a:moveTo>
                    <a:pt x="0" y="92975"/>
                  </a:moveTo>
                  <a:cubicBezTo>
                    <a:pt x="0" y="41626"/>
                    <a:pt x="41626" y="0"/>
                    <a:pt x="92975" y="0"/>
                  </a:cubicBezTo>
                  <a:lnTo>
                    <a:pt x="1456603" y="0"/>
                  </a:lnTo>
                  <a:cubicBezTo>
                    <a:pt x="1507952" y="0"/>
                    <a:pt x="1549578" y="41626"/>
                    <a:pt x="1549578" y="92975"/>
                  </a:cubicBezTo>
                  <a:lnTo>
                    <a:pt x="1549578" y="836772"/>
                  </a:lnTo>
                  <a:cubicBezTo>
                    <a:pt x="1549578" y="888121"/>
                    <a:pt x="1507952" y="929747"/>
                    <a:pt x="1456603" y="929747"/>
                  </a:cubicBezTo>
                  <a:lnTo>
                    <a:pt x="92975" y="929747"/>
                  </a:lnTo>
                  <a:cubicBezTo>
                    <a:pt x="41626" y="929747"/>
                    <a:pt x="0" y="888121"/>
                    <a:pt x="0" y="836772"/>
                  </a:cubicBezTo>
                  <a:lnTo>
                    <a:pt x="0" y="92975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381" tIns="84381" rIns="84381" bIns="84381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ANSYS (FEA)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9446C2-B0CC-4734-B1FC-9F4FA98D3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8484" y="1069799"/>
              <a:ext cx="2145794" cy="1401048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BC12D47-F34B-4A99-9DFC-FAAFDF769928}"/>
              </a:ext>
            </a:extLst>
          </p:cNvPr>
          <p:cNvGrpSpPr/>
          <p:nvPr/>
        </p:nvGrpSpPr>
        <p:grpSpPr>
          <a:xfrm>
            <a:off x="6627800" y="1267245"/>
            <a:ext cx="2017997" cy="2570160"/>
            <a:chOff x="6627800" y="1267245"/>
            <a:chExt cx="2017997" cy="257016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CE0C0DB-A176-4432-AEA6-A7E51795B515}"/>
                </a:ext>
              </a:extLst>
            </p:cNvPr>
            <p:cNvSpPr/>
            <p:nvPr/>
          </p:nvSpPr>
          <p:spPr>
            <a:xfrm>
              <a:off x="6627800" y="3180384"/>
              <a:ext cx="328510" cy="384295"/>
            </a:xfrm>
            <a:custGeom>
              <a:avLst/>
              <a:gdLst>
                <a:gd name="connsiteX0" fmla="*/ 0 w 328510"/>
                <a:gd name="connsiteY0" fmla="*/ 76859 h 384295"/>
                <a:gd name="connsiteX1" fmla="*/ 164255 w 328510"/>
                <a:gd name="connsiteY1" fmla="*/ 76859 h 384295"/>
                <a:gd name="connsiteX2" fmla="*/ 164255 w 328510"/>
                <a:gd name="connsiteY2" fmla="*/ 0 h 384295"/>
                <a:gd name="connsiteX3" fmla="*/ 328510 w 328510"/>
                <a:gd name="connsiteY3" fmla="*/ 192148 h 384295"/>
                <a:gd name="connsiteX4" fmla="*/ 164255 w 328510"/>
                <a:gd name="connsiteY4" fmla="*/ 384295 h 384295"/>
                <a:gd name="connsiteX5" fmla="*/ 164255 w 328510"/>
                <a:gd name="connsiteY5" fmla="*/ 307436 h 384295"/>
                <a:gd name="connsiteX6" fmla="*/ 0 w 328510"/>
                <a:gd name="connsiteY6" fmla="*/ 307436 h 384295"/>
                <a:gd name="connsiteX7" fmla="*/ 0 w 328510"/>
                <a:gd name="connsiteY7" fmla="*/ 76859 h 38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510" h="384295">
                  <a:moveTo>
                    <a:pt x="0" y="76859"/>
                  </a:moveTo>
                  <a:lnTo>
                    <a:pt x="164255" y="76859"/>
                  </a:lnTo>
                  <a:lnTo>
                    <a:pt x="164255" y="0"/>
                  </a:lnTo>
                  <a:lnTo>
                    <a:pt x="328510" y="192148"/>
                  </a:lnTo>
                  <a:lnTo>
                    <a:pt x="164255" y="384295"/>
                  </a:lnTo>
                  <a:lnTo>
                    <a:pt x="164255" y="307436"/>
                  </a:lnTo>
                  <a:lnTo>
                    <a:pt x="0" y="307436"/>
                  </a:lnTo>
                  <a:lnTo>
                    <a:pt x="0" y="76859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6859" rIns="98553" bIns="7685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200" kern="12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D1F7FBC-0BBD-42F4-B478-BD52A65F0724}"/>
                </a:ext>
              </a:extLst>
            </p:cNvPr>
            <p:cNvSpPr/>
            <p:nvPr/>
          </p:nvSpPr>
          <p:spPr>
            <a:xfrm>
              <a:off x="7092674" y="2907658"/>
              <a:ext cx="1549578" cy="929747"/>
            </a:xfrm>
            <a:custGeom>
              <a:avLst/>
              <a:gdLst>
                <a:gd name="connsiteX0" fmla="*/ 0 w 1549578"/>
                <a:gd name="connsiteY0" fmla="*/ 92975 h 929747"/>
                <a:gd name="connsiteX1" fmla="*/ 92975 w 1549578"/>
                <a:gd name="connsiteY1" fmla="*/ 0 h 929747"/>
                <a:gd name="connsiteX2" fmla="*/ 1456603 w 1549578"/>
                <a:gd name="connsiteY2" fmla="*/ 0 h 929747"/>
                <a:gd name="connsiteX3" fmla="*/ 1549578 w 1549578"/>
                <a:gd name="connsiteY3" fmla="*/ 92975 h 929747"/>
                <a:gd name="connsiteX4" fmla="*/ 1549578 w 1549578"/>
                <a:gd name="connsiteY4" fmla="*/ 836772 h 929747"/>
                <a:gd name="connsiteX5" fmla="*/ 1456603 w 1549578"/>
                <a:gd name="connsiteY5" fmla="*/ 929747 h 929747"/>
                <a:gd name="connsiteX6" fmla="*/ 92975 w 1549578"/>
                <a:gd name="connsiteY6" fmla="*/ 929747 h 929747"/>
                <a:gd name="connsiteX7" fmla="*/ 0 w 1549578"/>
                <a:gd name="connsiteY7" fmla="*/ 836772 h 929747"/>
                <a:gd name="connsiteX8" fmla="*/ 0 w 1549578"/>
                <a:gd name="connsiteY8" fmla="*/ 92975 h 92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9578" h="929747">
                  <a:moveTo>
                    <a:pt x="0" y="92975"/>
                  </a:moveTo>
                  <a:cubicBezTo>
                    <a:pt x="0" y="41626"/>
                    <a:pt x="41626" y="0"/>
                    <a:pt x="92975" y="0"/>
                  </a:cubicBezTo>
                  <a:lnTo>
                    <a:pt x="1456603" y="0"/>
                  </a:lnTo>
                  <a:cubicBezTo>
                    <a:pt x="1507952" y="0"/>
                    <a:pt x="1549578" y="41626"/>
                    <a:pt x="1549578" y="92975"/>
                  </a:cubicBezTo>
                  <a:lnTo>
                    <a:pt x="1549578" y="836772"/>
                  </a:lnTo>
                  <a:cubicBezTo>
                    <a:pt x="1549578" y="888121"/>
                    <a:pt x="1507952" y="929747"/>
                    <a:pt x="1456603" y="929747"/>
                  </a:cubicBezTo>
                  <a:lnTo>
                    <a:pt x="92975" y="929747"/>
                  </a:lnTo>
                  <a:cubicBezTo>
                    <a:pt x="41626" y="929747"/>
                    <a:pt x="0" y="888121"/>
                    <a:pt x="0" y="836772"/>
                  </a:cubicBezTo>
                  <a:lnTo>
                    <a:pt x="0" y="92975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381" tIns="84381" rIns="84381" bIns="84381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Postprocessing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(</a:t>
              </a:r>
              <a:r>
                <a:rPr lang="en-US" sz="1500" i="1" kern="1200" dirty="0"/>
                <a:t>specific code or OASYS</a:t>
              </a:r>
              <a:r>
                <a:rPr lang="en-US" sz="1500" kern="1200" dirty="0"/>
                <a:t>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BA16BC-0527-46D9-8530-7660DE1F9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58" t="13261" r="7805" b="9142"/>
            <a:stretch/>
          </p:blipFill>
          <p:spPr>
            <a:xfrm>
              <a:off x="7210596" y="1267245"/>
              <a:ext cx="1435201" cy="1133179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452D18A-7C58-4EFA-819F-485DA8B50420}"/>
              </a:ext>
            </a:extLst>
          </p:cNvPr>
          <p:cNvSpPr txBox="1"/>
          <p:nvPr/>
        </p:nvSpPr>
        <p:spPr>
          <a:xfrm>
            <a:off x="468298" y="800924"/>
            <a:ext cx="954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Manolo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34E75FA-04FB-44B4-9899-56FE988B7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1475917"/>
            <a:ext cx="1145909" cy="7093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3827B8-3520-4B25-9712-431DBF616A4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319418" flipH="1">
            <a:off x="208465" y="679921"/>
            <a:ext cx="1566875" cy="209382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FAE820-C591-4406-AE2B-B65C803BA883}"/>
              </a:ext>
            </a:extLst>
          </p:cNvPr>
          <p:cNvGrpSpPr/>
          <p:nvPr/>
        </p:nvGrpSpPr>
        <p:grpSpPr>
          <a:xfrm>
            <a:off x="3125161" y="603690"/>
            <a:ext cx="2623792" cy="2054484"/>
            <a:chOff x="3125161" y="603690"/>
            <a:chExt cx="2623792" cy="205448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732806-8FFA-408E-9512-D6F5CD44C8B6}"/>
                </a:ext>
              </a:extLst>
            </p:cNvPr>
            <p:cNvGrpSpPr/>
            <p:nvPr/>
          </p:nvGrpSpPr>
          <p:grpSpPr>
            <a:xfrm>
              <a:off x="3824848" y="603690"/>
              <a:ext cx="1924105" cy="2054484"/>
              <a:chOff x="3824848" y="603690"/>
              <a:chExt cx="1924105" cy="205448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87A4B46-4298-43FB-94FE-796F631AD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4848" y="1055902"/>
                <a:ext cx="1924105" cy="1602272"/>
              </a:xfrm>
              <a:prstGeom prst="rect">
                <a:avLst/>
              </a:prstGeom>
            </p:spPr>
          </p:pic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52BF29A6-93D5-4EFA-9DAB-90D0DFBD0157}"/>
                  </a:ext>
                </a:extLst>
              </p:cNvPr>
              <p:cNvGrpSpPr/>
              <p:nvPr/>
            </p:nvGrpSpPr>
            <p:grpSpPr>
              <a:xfrm rot="349291">
                <a:off x="4003982" y="603690"/>
                <a:ext cx="1158913" cy="517457"/>
                <a:chOff x="4416937" y="513855"/>
                <a:chExt cx="1158913" cy="517457"/>
              </a:xfrm>
            </p:grpSpPr>
            <p:sp>
              <p:nvSpPr>
                <p:cNvPr id="30" name="Oval Callout 7">
                  <a:extLst>
                    <a:ext uri="{FF2B5EF4-FFF2-40B4-BE49-F238E27FC236}">
                      <a16:creationId xmlns:a16="http://schemas.microsoft.com/office/drawing/2014/main" id="{9E75412D-7059-483A-936B-0C2B04B24909}"/>
                    </a:ext>
                  </a:extLst>
                </p:cNvPr>
                <p:cNvSpPr/>
                <p:nvPr/>
              </p:nvSpPr>
              <p:spPr>
                <a:xfrm>
                  <a:off x="4453725" y="513855"/>
                  <a:ext cx="1039994" cy="517457"/>
                </a:xfrm>
                <a:prstGeom prst="wedgeEllipseCallout">
                  <a:avLst/>
                </a:prstGeom>
                <a:noFill/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B8620F4-0B7B-4881-8CE3-8563BA8AD9B6}"/>
                    </a:ext>
                  </a:extLst>
                </p:cNvPr>
                <p:cNvSpPr txBox="1"/>
                <p:nvPr/>
              </p:nvSpPr>
              <p:spPr>
                <a:xfrm>
                  <a:off x="4416937" y="587917"/>
                  <a:ext cx="11589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/>
                    <a:t>Achtung </a:t>
                  </a:r>
                  <a:r>
                    <a:rPr lang="en-US" dirty="0"/>
                    <a:t>!</a:t>
                  </a:r>
                  <a:endParaRPr lang="en-GB" dirty="0"/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3B37DF5-C49B-4C88-B774-ACB7A0740714}"/>
                </a:ext>
              </a:extLst>
            </p:cNvPr>
            <p:cNvSpPr txBox="1"/>
            <p:nvPr/>
          </p:nvSpPr>
          <p:spPr>
            <a:xfrm>
              <a:off x="3125161" y="1570967"/>
              <a:ext cx="6728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Philipp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383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cap="none" dirty="0"/>
              <a:t>2 Source emission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466F9A-4C9D-4134-A33B-7574A9416B7F}"/>
              </a:ext>
            </a:extLst>
          </p:cNvPr>
          <p:cNvGrpSpPr/>
          <p:nvPr/>
        </p:nvGrpSpPr>
        <p:grpSpPr>
          <a:xfrm>
            <a:off x="2456988" y="841276"/>
            <a:ext cx="4230024" cy="4272680"/>
            <a:chOff x="3923928" y="769268"/>
            <a:chExt cx="4230024" cy="42726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A7C2D6-F15C-4555-A00B-BF6C0C9F8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23928" y="769268"/>
              <a:ext cx="4230024" cy="427268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E5F005-64A7-4F1B-8D78-3F36232CA96E}"/>
                </a:ext>
              </a:extLst>
            </p:cNvPr>
            <p:cNvSpPr/>
            <p:nvPr/>
          </p:nvSpPr>
          <p:spPr>
            <a:xfrm>
              <a:off x="3923928" y="769268"/>
              <a:ext cx="4230024" cy="4272680"/>
            </a:xfrm>
            <a:prstGeom prst="rect">
              <a:avLst/>
            </a:prstGeom>
            <a:solidFill>
              <a:schemeClr val="bg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167844" y="2654451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692"/>
                </a:solidFill>
              </a:rPr>
              <a:t>2 Source emission</a:t>
            </a:r>
          </a:p>
        </p:txBody>
      </p:sp>
    </p:spTree>
    <p:extLst>
      <p:ext uri="{BB962C8B-B14F-4D97-AF65-F5344CB8AC3E}">
        <p14:creationId xmlns:p14="http://schemas.microsoft.com/office/powerpoint/2010/main" val="3237400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cap="none" dirty="0"/>
              <a:t>Power emitted as synchrotron radiation in a storage ring</a:t>
            </a:r>
            <a:endParaRPr lang="en-GB" sz="20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6877A-6A2E-4BBA-9EFD-E9A26D46CB5C}"/>
                  </a:ext>
                </a:extLst>
              </p:cNvPr>
              <p:cNvSpPr txBox="1"/>
              <p:nvPr/>
            </p:nvSpPr>
            <p:spPr>
              <a:xfrm>
                <a:off x="539553" y="1602601"/>
                <a:ext cx="82368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EBS: 6 GeV, 0.2 A, R= 844m/(2 </a:t>
                </a:r>
                <a14:m>
                  <m:oMath xmlns:m="http://schemas.openxmlformats.org/officeDocument/2006/math">
                    <m: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600" dirty="0"/>
                  <a:t>) =&gt; P ~ 170 kW.</a:t>
                </a:r>
              </a:p>
              <a:p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C00000"/>
                    </a:solidFill>
                  </a:rPr>
                  <a:t>Heats the vacuum chamber</a:t>
                </a:r>
                <a:r>
                  <a:rPr lang="en-US" sz="1600" dirty="0"/>
                  <a:t> - must be cooled.</a:t>
                </a:r>
              </a:p>
              <a:p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EBS Beamlines do not use radiations of bending magnets, that are only used for storing electrons.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6877A-6A2E-4BBA-9EFD-E9A26D46C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3" y="1602601"/>
                <a:ext cx="8236800" cy="3046988"/>
              </a:xfrm>
              <a:prstGeom prst="rect">
                <a:avLst/>
              </a:prstGeom>
              <a:blipFill>
                <a:blip r:embed="rId2"/>
                <a:stretch>
                  <a:fillRect l="-296" b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96AD9CF7-BFB4-439F-941B-80A99D721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065" y="1273324"/>
            <a:ext cx="4138434" cy="7920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59B04B-213A-4C99-AA97-AF8AF6713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01" y="637716"/>
            <a:ext cx="2857500" cy="19192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645227-AAE7-4C90-BEA2-0FE8845F68D4}"/>
              </a:ext>
            </a:extLst>
          </p:cNvPr>
          <p:cNvSpPr/>
          <p:nvPr/>
        </p:nvSpPr>
        <p:spPr>
          <a:xfrm>
            <a:off x="6444208" y="1129308"/>
            <a:ext cx="216024" cy="296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81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Beamline sources: insertion devices</a:t>
            </a:r>
            <a:endParaRPr lang="en-GB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ISDD Friday Lecture 21/3/2025 | Power transport ... | M. Sanchez del Rio &amp; P. Brumund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15125" y="985292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9878" y="913284"/>
            <a:ext cx="6157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Source spectrum (Photon “flux” or “spectral power” vs Energy)</a:t>
            </a:r>
            <a:endParaRPr lang="en-US" sz="1600" dirty="0">
              <a:solidFill>
                <a:srgbClr val="00269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8"/>
          <a:stretch/>
        </p:blipFill>
        <p:spPr>
          <a:xfrm>
            <a:off x="6300192" y="1460067"/>
            <a:ext cx="2429867" cy="3562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0D4A4-E3E8-4F17-A5CA-EBED1DC43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01" y="2363631"/>
            <a:ext cx="3215231" cy="1540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E15868-2BC5-4BF2-A633-C2B3E7C1B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940" y="1267021"/>
            <a:ext cx="2617544" cy="41205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9254B4-71EC-4814-86EB-B76B409CC818}"/>
              </a:ext>
            </a:extLst>
          </p:cNvPr>
          <p:cNvSpPr txBox="1"/>
          <p:nvPr/>
        </p:nvSpPr>
        <p:spPr>
          <a:xfrm>
            <a:off x="2542175" y="4254826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top view</a:t>
            </a:r>
            <a:endParaRPr lang="en-GB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891AD4-C6F0-492B-B901-98F24F3083AB}"/>
              </a:ext>
            </a:extLst>
          </p:cNvPr>
          <p:cNvSpPr/>
          <p:nvPr/>
        </p:nvSpPr>
        <p:spPr>
          <a:xfrm>
            <a:off x="198001" y="2137420"/>
            <a:ext cx="3349939" cy="201622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782013"/>
      </p:ext>
    </p:extLst>
  </p:cSld>
  <p:clrMapOvr>
    <a:masterClrMapping/>
  </p:clrMapOvr>
</p:sld>
</file>

<file path=ppt/theme/theme1.xml><?xml version="1.0" encoding="utf-8"?>
<a:theme xmlns:a="http://schemas.openxmlformats.org/drawingml/2006/main" name="ESRF - default">
  <a:themeElements>
    <a:clrScheme name="ESRF">
      <a:dk1>
        <a:sysClr val="windowText" lastClr="000000"/>
      </a:dk1>
      <a:lt1>
        <a:sysClr val="window" lastClr="FFFFFF"/>
      </a:lt1>
      <a:dk2>
        <a:srgbClr val="B7B9BA"/>
      </a:dk2>
      <a:lt2>
        <a:srgbClr val="AF007C"/>
      </a:lt2>
      <a:accent1>
        <a:srgbClr val="132577"/>
      </a:accent1>
      <a:accent2>
        <a:srgbClr val="ED7703"/>
      </a:accent2>
      <a:accent3>
        <a:srgbClr val="F4A300"/>
      </a:accent3>
      <a:accent4>
        <a:srgbClr val="FFDD00"/>
      </a:accent4>
      <a:accent5>
        <a:srgbClr val="51A026"/>
      </a:accent5>
      <a:accent6>
        <a:srgbClr val="0098D4"/>
      </a:accent6>
      <a:hlink>
        <a:srgbClr val="000000"/>
      </a:hlink>
      <a:folHlink>
        <a:srgbClr val="000000"/>
      </a:folHlink>
    </a:clrScheme>
    <a:fontScheme name="Soloca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866</TotalTime>
  <Words>3590</Words>
  <Application>Microsoft Office PowerPoint</Application>
  <PresentationFormat>On-screen Show (16:10)</PresentationFormat>
  <Paragraphs>653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Bahnschrift SemiBold Condensed</vt:lpstr>
      <vt:lpstr>Bookman Old Style</vt:lpstr>
      <vt:lpstr>Calibri</vt:lpstr>
      <vt:lpstr>Cambria Math</vt:lpstr>
      <vt:lpstr>CMU Serif</vt:lpstr>
      <vt:lpstr>ITCOfficinaSans LT Book</vt:lpstr>
      <vt:lpstr>Symbol</vt:lpstr>
      <vt:lpstr>Wingdings</vt:lpstr>
      <vt:lpstr>ESRF - default</vt:lpstr>
      <vt:lpstr>PowerPoint Presentation</vt:lpstr>
      <vt:lpstr>PowerPoint Presentation</vt:lpstr>
      <vt:lpstr>Outline</vt:lpstr>
      <vt:lpstr>Introduction (1) – Power transport and management</vt:lpstr>
      <vt:lpstr>Introduction (2) - Goals</vt:lpstr>
      <vt:lpstr>Introduction (3) – Typical Power Design process</vt:lpstr>
      <vt:lpstr>2 Source emission</vt:lpstr>
      <vt:lpstr>Power emitted as synchrotron radiation in a storage ring</vt:lpstr>
      <vt:lpstr>Beamline sources: insertion devices</vt:lpstr>
      <vt:lpstr>Wiggler (W150 ID17) @ 23.7m</vt:lpstr>
      <vt:lpstr>Undulator (CPMU18 2m 6mm gap) @ 23.7m</vt:lpstr>
      <vt:lpstr>Undulator emission</vt:lpstr>
      <vt:lpstr>Undulator emission</vt:lpstr>
      <vt:lpstr>Undulator emission EBS catalog</vt:lpstr>
      <vt:lpstr>OASYS: Simulation of source emission</vt:lpstr>
      <vt:lpstr>Simulation of source emission</vt:lpstr>
      <vt:lpstr>3 Material characteristics</vt:lpstr>
      <vt:lpstr>The Photon-Material interactions: what is “absorbed”?</vt:lpstr>
      <vt:lpstr>The interaction channels</vt:lpstr>
      <vt:lpstr>Particle absorption dose</vt:lpstr>
      <vt:lpstr>Practical e.g.: power to be removed  - CMPU18 at 6mm gap</vt:lpstr>
      <vt:lpstr>Power absorbed by an attenuator</vt:lpstr>
      <vt:lpstr>Power Absorbed by Mirror</vt:lpstr>
      <vt:lpstr>Attenuator and Mirror absorption</vt:lpstr>
      <vt:lpstr>Thermal Conductivity</vt:lpstr>
      <vt:lpstr>Typical Conductivities</vt:lpstr>
      <vt:lpstr>Other Modes of Heat Transfer</vt:lpstr>
      <vt:lpstr>Why Finite Element Analysis (FEA)?</vt:lpstr>
      <vt:lpstr>4 Beamline power components </vt:lpstr>
      <vt:lpstr>Example in numbers: Power Transport on ID03</vt:lpstr>
      <vt:lpstr>Higher expected future heat-loads</vt:lpstr>
      <vt:lpstr>Slits: Front end</vt:lpstr>
      <vt:lpstr>Used: Undulator power density (Power vs x, y)</vt:lpstr>
      <vt:lpstr>FEA Simulations (e.g. slits): One-way coupled thermo-mechanical FEA</vt:lpstr>
      <vt:lpstr>FEA Simulations Slits: Typical Results</vt:lpstr>
      <vt:lpstr>Front End – Horizontal Slit (redesign)</vt:lpstr>
      <vt:lpstr>Windows</vt:lpstr>
      <vt:lpstr>Power transport on a beamline</vt:lpstr>
      <vt:lpstr>Multilayer: ID03</vt:lpstr>
      <vt:lpstr>Multilayer: Absorbed power</vt:lpstr>
      <vt:lpstr>Multilayer: Thermal deformations</vt:lpstr>
      <vt:lpstr>Monochromator</vt:lpstr>
      <vt:lpstr>Power: Primary mirror / Multilayer VS. Monochromators</vt:lpstr>
      <vt:lpstr>Monochromator - Temperature</vt:lpstr>
      <vt:lpstr>Monochromator - Deformations</vt:lpstr>
      <vt:lpstr>Lenses - ID03</vt:lpstr>
      <vt:lpstr>Lenses - Absorption</vt:lpstr>
      <vt:lpstr>5 Summary</vt:lpstr>
    </vt:vector>
  </TitlesOfParts>
  <Company>E.S.R.F.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REYES HERRERA Juan</dc:creator>
  <cp:lastModifiedBy>SANCHEZ DEL RIO Manuel</cp:lastModifiedBy>
  <cp:revision>353</cp:revision>
  <dcterms:created xsi:type="dcterms:W3CDTF">2022-02-18T08:25:36Z</dcterms:created>
  <dcterms:modified xsi:type="dcterms:W3CDTF">2025-05-16T12:30:05Z</dcterms:modified>
</cp:coreProperties>
</file>